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7"/>
  </p:notesMasterIdLst>
  <p:sldIdLst>
    <p:sldId id="289" r:id="rId2"/>
    <p:sldId id="280" r:id="rId3"/>
    <p:sldId id="284" r:id="rId4"/>
    <p:sldId id="277" r:id="rId5"/>
    <p:sldId id="291" r:id="rId6"/>
    <p:sldId id="292" r:id="rId7"/>
    <p:sldId id="265" r:id="rId8"/>
    <p:sldId id="293" r:id="rId9"/>
    <p:sldId id="295" r:id="rId10"/>
    <p:sldId id="297" r:id="rId11"/>
    <p:sldId id="294" r:id="rId12"/>
    <p:sldId id="296" r:id="rId13"/>
    <p:sldId id="298" r:id="rId14"/>
    <p:sldId id="299" r:id="rId15"/>
    <p:sldId id="286" r:id="rId16"/>
    <p:sldId id="300" r:id="rId17"/>
    <p:sldId id="304" r:id="rId18"/>
    <p:sldId id="301" r:id="rId19"/>
    <p:sldId id="303" r:id="rId20"/>
    <p:sldId id="302" r:id="rId21"/>
    <p:sldId id="290" r:id="rId22"/>
    <p:sldId id="305" r:id="rId23"/>
    <p:sldId id="306" r:id="rId24"/>
    <p:sldId id="310" r:id="rId25"/>
    <p:sldId id="307"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472" autoAdjust="0"/>
    <p:restoredTop sz="94709" autoAdjust="0"/>
  </p:normalViewPr>
  <p:slideViewPr>
    <p:cSldViewPr>
      <p:cViewPr varScale="1">
        <p:scale>
          <a:sx n="74" d="100"/>
          <a:sy n="74" d="100"/>
        </p:scale>
        <p:origin x="1476"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E748D51-359D-4C68-86BC-5E02F539EF5D}" type="datetimeFigureOut">
              <a:rPr lang="en-US" smtClean="0"/>
              <a:pPr/>
              <a:t>20-Sep-16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F951B31-2705-4EEC-9FC1-2DDDBC6BE3CD}" type="slidenum">
              <a:rPr lang="en-US" smtClean="0"/>
              <a:pPr/>
              <a:t>‹#›</a:t>
            </a:fld>
            <a:endParaRPr lang="en-US"/>
          </a:p>
        </p:txBody>
      </p:sp>
    </p:spTree>
    <p:extLst>
      <p:ext uri="{BB962C8B-B14F-4D97-AF65-F5344CB8AC3E}">
        <p14:creationId xmlns:p14="http://schemas.microsoft.com/office/powerpoint/2010/main" val="30325454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F951B31-2705-4EEC-9FC1-2DDDBC6BE3CD}" type="slidenum">
              <a:rPr lang="en-US" smtClean="0"/>
              <a:pPr/>
              <a:t>7</a:t>
            </a:fld>
            <a:endParaRPr lang="en-US"/>
          </a:p>
        </p:txBody>
      </p:sp>
    </p:spTree>
    <p:extLst>
      <p:ext uri="{BB962C8B-B14F-4D97-AF65-F5344CB8AC3E}">
        <p14:creationId xmlns:p14="http://schemas.microsoft.com/office/powerpoint/2010/main" val="17782297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20-Sep-16</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20-Sep-16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20-Sep-16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20-Sep-16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20-Sep-16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20-Sep-16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20-Sep-16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20-Sep-16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20-Sep-16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20-Sep-16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20-Sep-16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20-Sep-16</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20150825-170515-1.jpg"/>
          <p:cNvPicPr>
            <a:picLocks noChangeAspect="1"/>
          </p:cNvPicPr>
          <p:nvPr/>
        </p:nvPicPr>
        <p:blipFill>
          <a:blip r:embed="rId2"/>
          <a:stretch>
            <a:fillRect/>
          </a:stretch>
        </p:blipFill>
        <p:spPr>
          <a:xfrm>
            <a:off x="0" y="0"/>
            <a:ext cx="9144000" cy="6858000"/>
          </a:xfrm>
          <a:prstGeom prst="rect">
            <a:avLst/>
          </a:prstGeom>
        </p:spPr>
      </p:pic>
      <p:sp>
        <p:nvSpPr>
          <p:cNvPr id="2" name="Title 1"/>
          <p:cNvSpPr>
            <a:spLocks noGrp="1"/>
          </p:cNvSpPr>
          <p:nvPr>
            <p:ph type="ctrTitle"/>
          </p:nvPr>
        </p:nvSpPr>
        <p:spPr>
          <a:xfrm>
            <a:off x="0" y="0"/>
            <a:ext cx="9144000" cy="6858000"/>
          </a:xfrm>
        </p:spPr>
        <p:txBody>
          <a:bodyPr numCol="1">
            <a:normAutofit/>
          </a:bodyPr>
          <a:lstStyle/>
          <a:p>
            <a:pPr algn="ctr"/>
            <a:r>
              <a:rPr lang="en-US" sz="9600" dirty="0" smtClean="0">
                <a:ln>
                  <a:solidFill>
                    <a:schemeClr val="bg1"/>
                  </a:solidFill>
                </a:ln>
                <a:solidFill>
                  <a:schemeClr val="tx1"/>
                </a:solidFill>
                <a:effectLst>
                  <a:reflection blurRad="6350" stA="55000" endA="300" endPos="45500" dir="5400000" sy="-100000" algn="bl" rotWithShape="0"/>
                </a:effectLst>
                <a:latin typeface="Harrington" pitchFamily="82" charset="0"/>
              </a:rPr>
              <a:t/>
            </a:r>
            <a:br>
              <a:rPr lang="en-US" sz="9600" dirty="0" smtClean="0">
                <a:ln>
                  <a:solidFill>
                    <a:schemeClr val="bg1"/>
                  </a:solidFill>
                </a:ln>
                <a:solidFill>
                  <a:schemeClr val="tx1"/>
                </a:solidFill>
                <a:effectLst>
                  <a:reflection blurRad="6350" stA="55000" endA="300" endPos="45500" dir="5400000" sy="-100000" algn="bl" rotWithShape="0"/>
                </a:effectLst>
                <a:latin typeface="Harrington" pitchFamily="82" charset="0"/>
              </a:rPr>
            </a:br>
            <a:r>
              <a:rPr lang="en-US" sz="11100" dirty="0" smtClean="0">
                <a:ln>
                  <a:solidFill>
                    <a:schemeClr val="bg1"/>
                  </a:solidFill>
                </a:ln>
                <a:solidFill>
                  <a:schemeClr val="tx1"/>
                </a:solidFill>
                <a:effectLst>
                  <a:reflection blurRad="6350" stA="55000" endA="300" endPos="45500" dir="5400000" sy="-100000" algn="bl" rotWithShape="0"/>
                </a:effectLst>
                <a:latin typeface="Harrington" pitchFamily="82" charset="0"/>
              </a:rPr>
              <a:t>Trigonometric</a:t>
            </a:r>
            <a:r>
              <a:rPr lang="en-US" sz="9600" dirty="0" smtClean="0">
                <a:ln>
                  <a:solidFill>
                    <a:schemeClr val="bg1"/>
                  </a:solidFill>
                </a:ln>
                <a:solidFill>
                  <a:schemeClr val="tx1"/>
                </a:solidFill>
                <a:effectLst>
                  <a:reflection blurRad="6350" stA="55000" endA="300" endPos="45500" dir="5400000" sy="-100000" algn="bl" rotWithShape="0"/>
                </a:effectLst>
                <a:latin typeface="Harrington" pitchFamily="82" charset="0"/>
              </a:rPr>
              <a:t/>
            </a:r>
            <a:br>
              <a:rPr lang="en-US" sz="9600" dirty="0" smtClean="0">
                <a:ln>
                  <a:solidFill>
                    <a:schemeClr val="bg1"/>
                  </a:solidFill>
                </a:ln>
                <a:solidFill>
                  <a:schemeClr val="tx1"/>
                </a:solidFill>
                <a:effectLst>
                  <a:reflection blurRad="6350" stA="55000" endA="300" endPos="45500" dir="5400000" sy="-100000" algn="bl" rotWithShape="0"/>
                </a:effectLst>
                <a:latin typeface="Harrington" pitchFamily="82" charset="0"/>
              </a:rPr>
            </a:br>
            <a:r>
              <a:rPr lang="en-US" sz="12000" dirty="0" smtClean="0">
                <a:ln>
                  <a:solidFill>
                    <a:schemeClr val="bg1"/>
                  </a:solidFill>
                </a:ln>
                <a:solidFill>
                  <a:schemeClr val="tx1"/>
                </a:solidFill>
                <a:effectLst>
                  <a:reflection blurRad="6350" stA="55000" endA="300" endPos="45500" dir="5400000" sy="-100000" algn="bl" rotWithShape="0"/>
                </a:effectLst>
                <a:latin typeface="Harrington" pitchFamily="82" charset="0"/>
              </a:rPr>
              <a:t>Functions </a:t>
            </a:r>
            <a:r>
              <a:rPr lang="en-US" sz="9600" dirty="0" smtClean="0">
                <a:ln>
                  <a:solidFill>
                    <a:schemeClr val="bg1"/>
                  </a:solidFill>
                </a:ln>
                <a:effectLst>
                  <a:reflection blurRad="6350" stA="55000" endA="300" endPos="45500" dir="5400000" sy="-100000" algn="bl" rotWithShape="0"/>
                </a:effectLst>
                <a:latin typeface="Harrington" pitchFamily="82" charset="0"/>
              </a:rPr>
              <a:t/>
            </a:r>
            <a:br>
              <a:rPr lang="en-US" sz="9600" dirty="0" smtClean="0">
                <a:ln>
                  <a:solidFill>
                    <a:schemeClr val="bg1"/>
                  </a:solidFill>
                </a:ln>
                <a:effectLst>
                  <a:reflection blurRad="6350" stA="55000" endA="300" endPos="45500" dir="5400000" sy="-100000" algn="bl" rotWithShape="0"/>
                </a:effectLst>
                <a:latin typeface="Harrington" pitchFamily="82" charset="0"/>
              </a:rPr>
            </a:br>
            <a:r>
              <a:rPr lang="en-US" sz="6000" dirty="0" smtClean="0">
                <a:ln>
                  <a:solidFill>
                    <a:schemeClr val="bg1"/>
                  </a:solidFill>
                </a:ln>
                <a:effectLst>
                  <a:reflection blurRad="6350" stA="55000" endA="300" endPos="45500" dir="5400000" sy="-100000" algn="bl" rotWithShape="0"/>
                </a:effectLst>
                <a:latin typeface="Harrington" pitchFamily="82" charset="0"/>
              </a:rPr>
              <a:t/>
            </a:r>
            <a:br>
              <a:rPr lang="en-US" sz="6000" dirty="0" smtClean="0">
                <a:ln>
                  <a:solidFill>
                    <a:schemeClr val="bg1"/>
                  </a:solidFill>
                </a:ln>
                <a:effectLst>
                  <a:reflection blurRad="6350" stA="55000" endA="300" endPos="45500" dir="5400000" sy="-100000" algn="bl" rotWithShape="0"/>
                </a:effectLst>
                <a:latin typeface="Harrington" pitchFamily="82" charset="0"/>
              </a:rPr>
            </a:br>
            <a:endParaRPr lang="en-GB" dirty="0"/>
          </a:p>
        </p:txBody>
      </p:sp>
    </p:spTree>
  </p:cSld>
  <p:clrMapOvr>
    <a:masterClrMapping/>
  </p:clrMapOvr>
  <p:transition spd="slow" advClick="0" advTm="3000">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85800"/>
            <a:ext cx="8229600" cy="1143000"/>
          </a:xfrm>
          <a:solidFill>
            <a:schemeClr val="bg2">
              <a:lumMod val="90000"/>
            </a:schemeClr>
          </a:solidFill>
        </p:spPr>
        <p:txBody>
          <a:bodyPr>
            <a:noAutofit/>
          </a:bodyPr>
          <a:lstStyle/>
          <a:p>
            <a:r>
              <a:rPr lang="en-GB" sz="9600" b="1" dirty="0" smtClean="0">
                <a:latin typeface="Harrington" pitchFamily="82" charset="0"/>
              </a:rPr>
              <a:t>CONTENTS</a:t>
            </a:r>
            <a:endParaRPr lang="en-GB" sz="9600" b="1" dirty="0">
              <a:latin typeface="Harrington" pitchFamily="82" charset="0"/>
            </a:endParaRPr>
          </a:p>
        </p:txBody>
      </p:sp>
      <p:sp>
        <p:nvSpPr>
          <p:cNvPr id="3" name="Content Placeholder 2"/>
          <p:cNvSpPr>
            <a:spLocks noGrp="1"/>
          </p:cNvSpPr>
          <p:nvPr>
            <p:ph idx="1"/>
          </p:nvPr>
        </p:nvSpPr>
        <p:spPr>
          <a:solidFill>
            <a:schemeClr val="accent3">
              <a:lumMod val="60000"/>
              <a:lumOff val="40000"/>
            </a:schemeClr>
          </a:solidFill>
          <a:ln>
            <a:solidFill>
              <a:schemeClr val="accent1"/>
            </a:solidFill>
          </a:ln>
        </p:spPr>
        <p:txBody>
          <a:bodyPr>
            <a:normAutofit/>
          </a:bodyPr>
          <a:lstStyle/>
          <a:p>
            <a:r>
              <a:rPr lang="en-GB" sz="4000" b="1" dirty="0" smtClean="0">
                <a:solidFill>
                  <a:schemeClr val="bg1"/>
                </a:solidFill>
                <a:latin typeface="Algerian" pitchFamily="82" charset="0"/>
              </a:rPr>
              <a:t>TRIGONOMETRISTS</a:t>
            </a:r>
          </a:p>
          <a:p>
            <a:r>
              <a:rPr lang="en-GB" sz="4000" b="1" dirty="0" smtClean="0">
                <a:solidFill>
                  <a:schemeClr val="bg1"/>
                </a:solidFill>
                <a:latin typeface="Algerian" pitchFamily="82" charset="0"/>
              </a:rPr>
              <a:t>HISTORY</a:t>
            </a:r>
          </a:p>
          <a:p>
            <a:r>
              <a:rPr lang="en-GB" sz="4000" b="1" dirty="0" smtClean="0">
                <a:solidFill>
                  <a:schemeClr val="bg1"/>
                </a:solidFill>
                <a:latin typeface="Algerian" pitchFamily="82" charset="0"/>
              </a:rPr>
              <a:t>CONVERSION  OF  ANGLES</a:t>
            </a:r>
          </a:p>
          <a:p>
            <a:r>
              <a:rPr lang="en-GB" sz="4000" b="1" dirty="0" smtClean="0">
                <a:solidFill>
                  <a:schemeClr val="bg1"/>
                </a:solidFill>
                <a:latin typeface="Algerian" pitchFamily="82" charset="0"/>
              </a:rPr>
              <a:t>TRIGONOMETRIC  RATIOS</a:t>
            </a:r>
          </a:p>
          <a:p>
            <a:r>
              <a:rPr lang="en-GB" sz="4000" b="1" dirty="0" smtClean="0">
                <a:solidFill>
                  <a:schemeClr val="bg1"/>
                </a:solidFill>
                <a:latin typeface="Algerian" pitchFamily="82" charset="0"/>
              </a:rPr>
              <a:t>GRAPHS</a:t>
            </a:r>
          </a:p>
          <a:p>
            <a:r>
              <a:rPr lang="en-GB" sz="4000" b="1" dirty="0" smtClean="0">
                <a:solidFill>
                  <a:schemeClr val="bg1"/>
                </a:solidFill>
                <a:latin typeface="Algerian" pitchFamily="82" charset="0"/>
              </a:rPr>
              <a:t>TRIGONOMETRIC  IDENTITIES</a:t>
            </a:r>
          </a:p>
          <a:p>
            <a:endParaRPr lang="en-GB" dirty="0"/>
          </a:p>
        </p:txBody>
      </p:sp>
    </p:spTree>
  </p:cSld>
  <p:clrMapOvr>
    <a:masterClrMapping/>
  </p:clrMapOvr>
  <p:transition spd="slow" advClick="0" advTm="300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additive="base">
                                        <p:cTn id="2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additive="base">
                                        <p:cTn id="3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 calcmode="lin" valueType="num">
                                      <p:cBhvr additive="base">
                                        <p:cTn id="3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 calcmode="lin" valueType="num">
                                      <p:cBhvr additive="base">
                                        <p:cTn id="42"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3">
                                            <p:txEl>
                                              <p:pRg st="5" end="5"/>
                                            </p:txEl>
                                          </p:spTgt>
                                        </p:tgtEl>
                                        <p:attrNameLst>
                                          <p:attrName>style.visibility</p:attrName>
                                        </p:attrNameLst>
                                      </p:cBhvr>
                                      <p:to>
                                        <p:strVal val="visible"/>
                                      </p:to>
                                    </p:set>
                                    <p:anim calcmode="lin" valueType="num">
                                      <p:cBhvr additive="base">
                                        <p:cTn id="48"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229600" cy="1399032"/>
          </a:xfrm>
          <a:solidFill>
            <a:schemeClr val="bg2">
              <a:lumMod val="90000"/>
            </a:schemeClr>
          </a:solidFill>
        </p:spPr>
        <p:txBody>
          <a:bodyPr>
            <a:noAutofit/>
          </a:bodyPr>
          <a:lstStyle/>
          <a:p>
            <a:r>
              <a:rPr lang="en-GB" sz="9600" dirty="0" smtClean="0">
                <a:latin typeface="Harrington" pitchFamily="82" charset="0"/>
              </a:rPr>
              <a:t>CONTINUED</a:t>
            </a:r>
            <a:r>
              <a:rPr lang="en-GB" sz="9600" dirty="0" smtClean="0"/>
              <a:t>…</a:t>
            </a:r>
            <a:endParaRPr lang="en-GB" sz="9600" dirty="0"/>
          </a:p>
        </p:txBody>
      </p:sp>
      <p:sp>
        <p:nvSpPr>
          <p:cNvPr id="3" name="Content Placeholder 2"/>
          <p:cNvSpPr>
            <a:spLocks noGrp="1"/>
          </p:cNvSpPr>
          <p:nvPr>
            <p:ph idx="1"/>
          </p:nvPr>
        </p:nvSpPr>
        <p:spPr>
          <a:xfrm>
            <a:off x="533400" y="2133600"/>
            <a:ext cx="8229600" cy="4389120"/>
          </a:xfrm>
          <a:solidFill>
            <a:schemeClr val="bg2">
              <a:lumMod val="40000"/>
              <a:lumOff val="60000"/>
            </a:schemeClr>
          </a:solidFill>
        </p:spPr>
        <p:txBody>
          <a:bodyPr/>
          <a:lstStyle/>
          <a:p>
            <a:r>
              <a:rPr lang="en-GB" sz="3600" b="1" dirty="0" smtClean="0">
                <a:solidFill>
                  <a:schemeClr val="bg1"/>
                </a:solidFill>
                <a:latin typeface="Algerian" pitchFamily="82" charset="0"/>
              </a:rPr>
              <a:t>A-D  FORMULAE</a:t>
            </a:r>
          </a:p>
          <a:p>
            <a:r>
              <a:rPr lang="en-GB" sz="3600" b="1" dirty="0" smtClean="0">
                <a:solidFill>
                  <a:schemeClr val="bg1"/>
                </a:solidFill>
                <a:latin typeface="Algerian" pitchFamily="82" charset="0"/>
              </a:rPr>
              <a:t>C-D  FORMULAE</a:t>
            </a:r>
          </a:p>
          <a:p>
            <a:r>
              <a:rPr lang="en-GB" sz="3600" b="1" dirty="0" smtClean="0">
                <a:solidFill>
                  <a:schemeClr val="bg1"/>
                </a:solidFill>
                <a:latin typeface="Algerian" pitchFamily="82" charset="0"/>
              </a:rPr>
              <a:t>2</a:t>
            </a:r>
            <a:r>
              <a:rPr lang="el-GR" sz="3600" b="1" dirty="0" smtClean="0">
                <a:solidFill>
                  <a:schemeClr val="bg1"/>
                </a:solidFill>
              </a:rPr>
              <a:t>θ</a:t>
            </a:r>
            <a:r>
              <a:rPr lang="en-GB" sz="3600" b="1" dirty="0" smtClean="0">
                <a:solidFill>
                  <a:schemeClr val="bg1"/>
                </a:solidFill>
                <a:latin typeface="Algerian" pitchFamily="82" charset="0"/>
              </a:rPr>
              <a:t>, 3</a:t>
            </a:r>
            <a:r>
              <a:rPr lang="el-GR" sz="3600" b="1" dirty="0" smtClean="0">
                <a:solidFill>
                  <a:schemeClr val="bg1"/>
                </a:solidFill>
              </a:rPr>
              <a:t>θ</a:t>
            </a:r>
            <a:r>
              <a:rPr lang="en-GB" sz="3600" b="1" dirty="0" smtClean="0">
                <a:solidFill>
                  <a:schemeClr val="bg1"/>
                </a:solidFill>
              </a:rPr>
              <a:t>  </a:t>
            </a:r>
            <a:r>
              <a:rPr lang="en-GB" sz="3600" b="1" dirty="0" smtClean="0">
                <a:solidFill>
                  <a:schemeClr val="bg1"/>
                </a:solidFill>
                <a:latin typeface="Algerian" pitchFamily="82" charset="0"/>
              </a:rPr>
              <a:t>FORMULAE</a:t>
            </a:r>
          </a:p>
          <a:p>
            <a:r>
              <a:rPr lang="en-GB" sz="3600" b="1" dirty="0" smtClean="0">
                <a:solidFill>
                  <a:schemeClr val="bg1"/>
                </a:solidFill>
                <a:latin typeface="Algerian" pitchFamily="82" charset="0"/>
              </a:rPr>
              <a:t>LAW  OF  SINES</a:t>
            </a:r>
          </a:p>
          <a:p>
            <a:r>
              <a:rPr lang="en-GB" sz="3600" b="1" dirty="0" smtClean="0">
                <a:solidFill>
                  <a:schemeClr val="bg1"/>
                </a:solidFill>
                <a:latin typeface="Algerian" pitchFamily="82" charset="0"/>
              </a:rPr>
              <a:t>LAW  OF  COSINES</a:t>
            </a:r>
          </a:p>
          <a:p>
            <a:r>
              <a:rPr lang="en-GB" sz="3600" b="1" dirty="0" smtClean="0">
                <a:solidFill>
                  <a:schemeClr val="bg1"/>
                </a:solidFill>
                <a:latin typeface="Algerian" pitchFamily="82" charset="0"/>
              </a:rPr>
              <a:t>GENERAL  SOLUTIONS</a:t>
            </a:r>
          </a:p>
        </p:txBody>
      </p:sp>
    </p:spTree>
  </p:cSld>
  <p:clrMapOvr>
    <a:masterClrMapping/>
  </p:clrMapOvr>
  <p:transition spd="slow" advClick="0" advTm="800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3074" name="Picture 2" descr="C:\Users\punam\Downloads\introduction-to-trigonometry-3-638.jpg"/>
          <p:cNvPicPr>
            <a:picLocks noChangeAspect="1" noChangeArrowheads="1"/>
          </p:cNvPicPr>
          <p:nvPr/>
        </p:nvPicPr>
        <p:blipFill>
          <a:blip r:embed="rId2"/>
          <a:srcRect/>
          <a:stretch>
            <a:fillRect/>
          </a:stretch>
        </p:blipFill>
        <p:spPr bwMode="auto">
          <a:xfrm>
            <a:off x="0" y="0"/>
            <a:ext cx="9143999" cy="6858000"/>
          </a:xfrm>
          <a:prstGeom prst="rect">
            <a:avLst/>
          </a:prstGeom>
          <a:noFill/>
        </p:spPr>
      </p:pic>
    </p:spTree>
  </p:cSld>
  <p:clrMapOvr>
    <a:masterClrMapping/>
  </p:clrMapOvr>
  <p:transition spd="slow" advClick="0" advTm="6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smtClean="0">
                <a:solidFill>
                  <a:srgbClr val="FFFF00"/>
                </a:solidFill>
                <a:latin typeface="Harrington" pitchFamily="82" charset="0"/>
              </a:rPr>
              <a:t>Conversion  of  Angles</a:t>
            </a:r>
            <a:endParaRPr lang="en-GB" sz="6000" dirty="0">
              <a:solidFill>
                <a:srgbClr val="FFFF00"/>
              </a:solidFill>
              <a:latin typeface="Harrington" pitchFamily="82" charset="0"/>
            </a:endParaRPr>
          </a:p>
        </p:txBody>
      </p:sp>
      <p:sp>
        <p:nvSpPr>
          <p:cNvPr id="3" name="Content Placeholder 2"/>
          <p:cNvSpPr>
            <a:spLocks noGrp="1"/>
          </p:cNvSpPr>
          <p:nvPr>
            <p:ph idx="1"/>
          </p:nvPr>
        </p:nvSpPr>
        <p:spPr/>
        <p:txBody>
          <a:bodyPr/>
          <a:lstStyle/>
          <a:p>
            <a:pPr>
              <a:buFont typeface="Wingdings" pitchFamily="2" charset="2"/>
              <a:buChar char="Ø"/>
            </a:pPr>
            <a:r>
              <a:rPr lang="en-GB" dirty="0" smtClean="0"/>
              <a:t>Angles  can  be  measured  </a:t>
            </a:r>
            <a:r>
              <a:rPr lang="en-GB" dirty="0" smtClean="0">
                <a:solidFill>
                  <a:srgbClr val="FF0000"/>
                </a:solidFill>
              </a:rPr>
              <a:t>in- Degree,  Radian,  Minute  or  Second.</a:t>
            </a:r>
          </a:p>
          <a:p>
            <a:pPr>
              <a:buNone/>
            </a:pPr>
            <a:endParaRPr lang="en-GB" dirty="0" smtClean="0">
              <a:solidFill>
                <a:srgbClr val="FF0000"/>
              </a:solidFill>
            </a:endParaRPr>
          </a:p>
          <a:p>
            <a:pPr>
              <a:buFont typeface="Wingdings" pitchFamily="2" charset="2"/>
              <a:buChar char="Ø"/>
            </a:pPr>
            <a:r>
              <a:rPr lang="en-GB" dirty="0" smtClean="0"/>
              <a:t>Degree  to  Radian:  Radian(r)-</a:t>
            </a:r>
            <a:r>
              <a:rPr lang="en-GB" dirty="0" smtClean="0">
                <a:solidFill>
                  <a:srgbClr val="FF0000"/>
                </a:solidFill>
              </a:rPr>
              <a:t>  Degree*(</a:t>
            </a:r>
            <a:r>
              <a:rPr lang="el-GR" b="1" dirty="0" smtClean="0">
                <a:solidFill>
                  <a:srgbClr val="FF0000"/>
                </a:solidFill>
              </a:rPr>
              <a:t>π</a:t>
            </a:r>
            <a:r>
              <a:rPr lang="en-GB" b="1" dirty="0" smtClean="0">
                <a:solidFill>
                  <a:srgbClr val="FF0000"/>
                </a:solidFill>
              </a:rPr>
              <a:t>/180)</a:t>
            </a:r>
            <a:endParaRPr lang="en-GB" dirty="0" smtClean="0">
              <a:solidFill>
                <a:srgbClr val="FF0000"/>
              </a:solidFill>
            </a:endParaRPr>
          </a:p>
          <a:p>
            <a:pPr>
              <a:buFont typeface="Wingdings" pitchFamily="2" charset="2"/>
              <a:buChar char="Ø"/>
            </a:pPr>
            <a:r>
              <a:rPr lang="en-GB" dirty="0" smtClean="0"/>
              <a:t>Radian  to  Degree:  Degree(d)-  </a:t>
            </a:r>
            <a:r>
              <a:rPr lang="en-GB" dirty="0" smtClean="0">
                <a:solidFill>
                  <a:srgbClr val="FF0000"/>
                </a:solidFill>
              </a:rPr>
              <a:t>Radian*(180/</a:t>
            </a:r>
            <a:r>
              <a:rPr lang="el-GR" b="1" dirty="0" smtClean="0">
                <a:solidFill>
                  <a:srgbClr val="FF0000"/>
                </a:solidFill>
              </a:rPr>
              <a:t>π</a:t>
            </a:r>
            <a:r>
              <a:rPr lang="en-GB" b="1" dirty="0" smtClean="0">
                <a:solidFill>
                  <a:srgbClr val="FF0000"/>
                </a:solidFill>
              </a:rPr>
              <a:t>)</a:t>
            </a:r>
          </a:p>
          <a:p>
            <a:pPr>
              <a:buFont typeface="Wingdings" pitchFamily="2" charset="2"/>
              <a:buChar char="Ø"/>
            </a:pPr>
            <a:endParaRPr lang="en-GB" b="1" dirty="0" smtClean="0"/>
          </a:p>
          <a:p>
            <a:pPr>
              <a:buFont typeface="Wingdings" pitchFamily="2" charset="2"/>
              <a:buChar char="Ø"/>
            </a:pPr>
            <a:endParaRPr lang="en-GB" dirty="0" smtClean="0"/>
          </a:p>
          <a:p>
            <a:pPr>
              <a:buFont typeface="Wingdings" pitchFamily="2" charset="2"/>
              <a:buChar char="Ø"/>
            </a:pPr>
            <a:r>
              <a:rPr lang="en-GB" dirty="0" smtClean="0"/>
              <a:t>Minute  to  Degree:  Degree(d)-  </a:t>
            </a:r>
            <a:r>
              <a:rPr lang="en-GB" dirty="0" smtClean="0">
                <a:solidFill>
                  <a:srgbClr val="FF0000"/>
                </a:solidFill>
              </a:rPr>
              <a:t>1/60*minute</a:t>
            </a:r>
          </a:p>
          <a:p>
            <a:pPr>
              <a:buFont typeface="Wingdings" pitchFamily="2" charset="2"/>
              <a:buChar char="Ø"/>
            </a:pPr>
            <a:r>
              <a:rPr lang="en-GB" dirty="0" smtClean="0"/>
              <a:t>Second  to  Degree:  Degree(d)-  </a:t>
            </a:r>
            <a:r>
              <a:rPr lang="en-GB" dirty="0" smtClean="0">
                <a:solidFill>
                  <a:srgbClr val="FF0000"/>
                </a:solidFill>
              </a:rPr>
              <a:t>1/3600*second</a:t>
            </a:r>
            <a:endParaRPr lang="en-GB" dirty="0">
              <a:solidFill>
                <a:srgbClr val="FF0000"/>
              </a:solidFill>
            </a:endParaRPr>
          </a:p>
        </p:txBody>
      </p:sp>
    </p:spTree>
  </p:cSld>
  <p:clrMapOvr>
    <a:masterClrMapping/>
  </p:clrMapOvr>
  <p:transition spd="slow" advClick="0" advTm="3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20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Users\punam\Desktop\8026360c8fd805322bfd2e612715a312.jpg"/>
          <p:cNvPicPr>
            <a:picLocks noChangeAspect="1" noChangeArrowheads="1"/>
          </p:cNvPicPr>
          <p:nvPr/>
        </p:nvPicPr>
        <p:blipFill>
          <a:blip r:embed="rId2"/>
          <a:srcRect/>
          <a:stretch>
            <a:fillRect/>
          </a:stretch>
        </p:blipFill>
        <p:spPr bwMode="auto">
          <a:xfrm>
            <a:off x="-34344" y="0"/>
            <a:ext cx="9144000" cy="6858000"/>
          </a:xfrm>
          <a:prstGeom prst="rect">
            <a:avLst/>
          </a:prstGeom>
          <a:noFill/>
        </p:spPr>
      </p:pic>
    </p:spTree>
  </p:cSld>
  <p:clrMapOvr>
    <a:masterClrMapping/>
  </p:clrMapOvr>
  <p:transition spd="slow" advClick="0" advTm="3000">
    <p:checke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Autofit/>
          </a:bodyPr>
          <a:lstStyle/>
          <a:p>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sz="8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Trigonometric</a:t>
            </a:r>
            <a:r>
              <a:rPr lang="en-US" sz="8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Ratios </a:t>
            </a:r>
            <a:endParaRPr lang="en-US" sz="8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4" name="Content Placeholder 3" descr="trig-ratios-to-learn.jpg"/>
          <p:cNvPicPr>
            <a:picLocks noGrp="1" noChangeAspect="1"/>
          </p:cNvPicPr>
          <p:nvPr>
            <p:ph idx="1"/>
          </p:nvPr>
        </p:nvPicPr>
        <p:blipFill>
          <a:blip r:embed="rId3"/>
          <a:stretch>
            <a:fillRect/>
          </a:stretch>
        </p:blipFill>
        <p:spPr>
          <a:xfrm>
            <a:off x="914400" y="1828800"/>
            <a:ext cx="7217328" cy="4525963"/>
          </a:xfrm>
        </p:spPr>
      </p:pic>
    </p:spTree>
  </p:cSld>
  <p:clrMapOvr>
    <a:masterClrMapping/>
  </p:clrMapOvr>
  <p:transition spd="slow" advTm="3000">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punam\Desktop\tablesin.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3000">
    <p:zoom dir="in"/>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19200"/>
          </a:xfrm>
        </p:spPr>
        <p:txBody>
          <a:bodyPr>
            <a:noAutofit/>
          </a:bodyPr>
          <a:lstStyle/>
          <a:p>
            <a:r>
              <a:rPr lang="en-GB" sz="6600" dirty="0" smtClean="0">
                <a:solidFill>
                  <a:srgbClr val="00B050"/>
                </a:solidFill>
                <a:latin typeface="Harrington" pitchFamily="82" charset="0"/>
              </a:rPr>
              <a:t>Trigonometric  Ratios</a:t>
            </a:r>
            <a:endParaRPr lang="en-GB" sz="6600" dirty="0">
              <a:solidFill>
                <a:srgbClr val="00B050"/>
              </a:solidFill>
              <a:latin typeface="Harrington" pitchFamily="82" charset="0"/>
            </a:endParaRPr>
          </a:p>
        </p:txBody>
      </p:sp>
      <p:sp>
        <p:nvSpPr>
          <p:cNvPr id="3" name="Content Placeholder 2"/>
          <p:cNvSpPr>
            <a:spLocks noGrp="1"/>
          </p:cNvSpPr>
          <p:nvPr>
            <p:ph idx="1"/>
          </p:nvPr>
        </p:nvSpPr>
        <p:spPr>
          <a:xfrm>
            <a:off x="457200" y="1371600"/>
            <a:ext cx="8229600" cy="4953000"/>
          </a:xfrm>
        </p:spPr>
        <p:txBody>
          <a:bodyPr>
            <a:normAutofit/>
          </a:bodyPr>
          <a:lstStyle/>
          <a:p>
            <a:pPr>
              <a:buFont typeface="Wingdings" pitchFamily="2" charset="2"/>
              <a:buChar char="Ø"/>
            </a:pPr>
            <a:r>
              <a:rPr lang="en-GB" sz="4000" b="1" dirty="0" smtClean="0">
                <a:solidFill>
                  <a:srgbClr val="0070C0"/>
                </a:solidFill>
                <a:latin typeface="Algerian" pitchFamily="82" charset="0"/>
              </a:rPr>
              <a:t>COMPLEMENTARY  ANGLES</a:t>
            </a:r>
          </a:p>
          <a:p>
            <a:pPr>
              <a:buFont typeface="Wingdings" pitchFamily="2" charset="2"/>
              <a:buChar char="Ø"/>
            </a:pPr>
            <a:r>
              <a:rPr lang="en-GB" b="1" dirty="0" smtClean="0">
                <a:solidFill>
                  <a:srgbClr val="FF0000"/>
                </a:solidFill>
                <a:latin typeface="+mj-lt"/>
              </a:rPr>
              <a:t>Sin(90-</a:t>
            </a:r>
            <a:r>
              <a:rPr lang="el-GR" b="1" dirty="0" smtClean="0">
                <a:solidFill>
                  <a:srgbClr val="FF0000"/>
                </a:solidFill>
              </a:rPr>
              <a:t>θ</a:t>
            </a:r>
            <a:r>
              <a:rPr lang="en-GB" b="1" dirty="0" smtClean="0">
                <a:solidFill>
                  <a:srgbClr val="FF0000"/>
                </a:solidFill>
              </a:rPr>
              <a:t>)= c0s </a:t>
            </a:r>
            <a:r>
              <a:rPr lang="el-GR" b="1" dirty="0" smtClean="0">
                <a:solidFill>
                  <a:srgbClr val="FF0000"/>
                </a:solidFill>
              </a:rPr>
              <a:t>θ</a:t>
            </a:r>
            <a:endParaRPr lang="en-GB" b="1" dirty="0" smtClean="0">
              <a:solidFill>
                <a:srgbClr val="FF0000"/>
              </a:solidFill>
            </a:endParaRPr>
          </a:p>
          <a:p>
            <a:pPr>
              <a:buFont typeface="Wingdings" pitchFamily="2" charset="2"/>
              <a:buChar char="Ø"/>
            </a:pPr>
            <a:r>
              <a:rPr lang="en-GB" b="1" dirty="0" smtClean="0">
                <a:solidFill>
                  <a:srgbClr val="FF0000"/>
                </a:solidFill>
              </a:rPr>
              <a:t> c0s(</a:t>
            </a:r>
            <a:r>
              <a:rPr lang="en-GB" b="1" dirty="0" smtClean="0">
                <a:solidFill>
                  <a:srgbClr val="FF0000"/>
                </a:solidFill>
                <a:latin typeface="+mj-lt"/>
              </a:rPr>
              <a:t>90-</a:t>
            </a:r>
            <a:r>
              <a:rPr lang="el-GR" b="1" dirty="0" smtClean="0">
                <a:solidFill>
                  <a:srgbClr val="FF0000"/>
                </a:solidFill>
                <a:latin typeface="+mj-lt"/>
              </a:rPr>
              <a:t>θ</a:t>
            </a:r>
            <a:r>
              <a:rPr lang="en-GB" b="1" dirty="0" smtClean="0">
                <a:solidFill>
                  <a:srgbClr val="FF0000"/>
                </a:solidFill>
                <a:latin typeface="+mj-lt"/>
              </a:rPr>
              <a:t>)= sin </a:t>
            </a:r>
            <a:r>
              <a:rPr lang="el-GR" b="1" dirty="0" smtClean="0">
                <a:solidFill>
                  <a:srgbClr val="FF0000"/>
                </a:solidFill>
              </a:rPr>
              <a:t>θ</a:t>
            </a:r>
            <a:endParaRPr lang="en-GB" b="1" dirty="0" smtClean="0">
              <a:solidFill>
                <a:srgbClr val="FF0000"/>
              </a:solidFill>
            </a:endParaRPr>
          </a:p>
          <a:p>
            <a:pPr>
              <a:buFont typeface="Wingdings" pitchFamily="2" charset="2"/>
              <a:buChar char="Ø"/>
            </a:pPr>
            <a:r>
              <a:rPr lang="en-GB" b="1" dirty="0" smtClean="0">
                <a:solidFill>
                  <a:srgbClr val="FF0000"/>
                </a:solidFill>
                <a:latin typeface="+mj-lt"/>
              </a:rPr>
              <a:t> tan(90-</a:t>
            </a:r>
            <a:r>
              <a:rPr lang="el-GR" b="1" dirty="0" smtClean="0">
                <a:solidFill>
                  <a:srgbClr val="FF0000"/>
                </a:solidFill>
              </a:rPr>
              <a:t>θ</a:t>
            </a:r>
            <a:r>
              <a:rPr lang="en-GB" b="1" dirty="0" smtClean="0">
                <a:solidFill>
                  <a:srgbClr val="FF0000"/>
                </a:solidFill>
              </a:rPr>
              <a:t>)= cot</a:t>
            </a:r>
            <a:r>
              <a:rPr lang="el-GR" b="1" dirty="0" smtClean="0">
                <a:solidFill>
                  <a:srgbClr val="FF0000"/>
                </a:solidFill>
              </a:rPr>
              <a:t> θ</a:t>
            </a:r>
            <a:endParaRPr lang="en-GB" b="1" dirty="0" smtClean="0">
              <a:solidFill>
                <a:srgbClr val="FF0000"/>
              </a:solidFill>
            </a:endParaRPr>
          </a:p>
          <a:p>
            <a:pPr>
              <a:buFont typeface="Wingdings" pitchFamily="2" charset="2"/>
              <a:buChar char="Ø"/>
            </a:pPr>
            <a:endParaRPr lang="en-GB" b="1" dirty="0" smtClean="0">
              <a:solidFill>
                <a:srgbClr val="0070C0"/>
              </a:solidFill>
              <a:latin typeface="+mj-lt"/>
            </a:endParaRPr>
          </a:p>
          <a:p>
            <a:pPr>
              <a:buFont typeface="Wingdings" pitchFamily="2" charset="2"/>
              <a:buChar char="Ø"/>
            </a:pPr>
            <a:r>
              <a:rPr lang="en-GB" sz="4000" b="1" dirty="0" smtClean="0">
                <a:solidFill>
                  <a:srgbClr val="0070C0"/>
                </a:solidFill>
                <a:latin typeface="Algerian" pitchFamily="82" charset="0"/>
              </a:rPr>
              <a:t>SUPPLEMENTARY  ANGLES</a:t>
            </a:r>
          </a:p>
          <a:p>
            <a:pPr>
              <a:buFont typeface="Wingdings" pitchFamily="2" charset="2"/>
              <a:buChar char="Ø"/>
            </a:pPr>
            <a:r>
              <a:rPr lang="en-GB" b="1" dirty="0" smtClean="0">
                <a:solidFill>
                  <a:srgbClr val="FF0000"/>
                </a:solidFill>
                <a:latin typeface="+mj-lt"/>
              </a:rPr>
              <a:t>Sin(90+</a:t>
            </a:r>
            <a:r>
              <a:rPr lang="el-GR" b="1" dirty="0" smtClean="0">
                <a:solidFill>
                  <a:srgbClr val="FF0000"/>
                </a:solidFill>
              </a:rPr>
              <a:t>θ</a:t>
            </a:r>
            <a:r>
              <a:rPr lang="en-GB" b="1" dirty="0" smtClean="0">
                <a:solidFill>
                  <a:srgbClr val="FF0000"/>
                </a:solidFill>
              </a:rPr>
              <a:t>)= c0s</a:t>
            </a:r>
            <a:r>
              <a:rPr lang="el-GR" b="1" dirty="0" smtClean="0">
                <a:solidFill>
                  <a:srgbClr val="FF0000"/>
                </a:solidFill>
              </a:rPr>
              <a:t> θ</a:t>
            </a:r>
            <a:endParaRPr lang="en-GB" b="1" dirty="0" smtClean="0">
              <a:solidFill>
                <a:srgbClr val="FF0000"/>
              </a:solidFill>
            </a:endParaRPr>
          </a:p>
          <a:p>
            <a:pPr>
              <a:buFont typeface="Wingdings" pitchFamily="2" charset="2"/>
              <a:buChar char="Ø"/>
            </a:pPr>
            <a:r>
              <a:rPr lang="en-GB" b="1" dirty="0" smtClean="0">
                <a:solidFill>
                  <a:srgbClr val="FF0000"/>
                </a:solidFill>
                <a:latin typeface="+mj-lt"/>
              </a:rPr>
              <a:t>Cos(90+</a:t>
            </a:r>
            <a:r>
              <a:rPr lang="el-GR" b="1" dirty="0" smtClean="0">
                <a:solidFill>
                  <a:srgbClr val="FF0000"/>
                </a:solidFill>
              </a:rPr>
              <a:t>θ</a:t>
            </a:r>
            <a:r>
              <a:rPr lang="en-GB" b="1" dirty="0" smtClean="0">
                <a:solidFill>
                  <a:srgbClr val="FF0000"/>
                </a:solidFill>
              </a:rPr>
              <a:t>)= -sin</a:t>
            </a:r>
            <a:r>
              <a:rPr lang="el-GR" b="1" dirty="0" smtClean="0">
                <a:solidFill>
                  <a:srgbClr val="FF0000"/>
                </a:solidFill>
              </a:rPr>
              <a:t> θ</a:t>
            </a:r>
            <a:endParaRPr lang="en-GB" b="1" dirty="0" smtClean="0">
              <a:solidFill>
                <a:srgbClr val="FF0000"/>
              </a:solidFill>
            </a:endParaRPr>
          </a:p>
          <a:p>
            <a:pPr>
              <a:buFont typeface="Wingdings" pitchFamily="2" charset="2"/>
              <a:buChar char="Ø"/>
            </a:pPr>
            <a:r>
              <a:rPr lang="en-GB" b="1" dirty="0" smtClean="0">
                <a:solidFill>
                  <a:srgbClr val="FF0000"/>
                </a:solidFill>
                <a:latin typeface="+mj-lt"/>
              </a:rPr>
              <a:t>Tan(90+</a:t>
            </a:r>
            <a:r>
              <a:rPr lang="el-GR" b="1" dirty="0" smtClean="0">
                <a:solidFill>
                  <a:srgbClr val="FF0000"/>
                </a:solidFill>
              </a:rPr>
              <a:t>θ</a:t>
            </a:r>
            <a:r>
              <a:rPr lang="en-GB" b="1" dirty="0" smtClean="0">
                <a:solidFill>
                  <a:srgbClr val="FF0000"/>
                </a:solidFill>
              </a:rPr>
              <a:t>)= -cot</a:t>
            </a:r>
            <a:r>
              <a:rPr lang="el-GR" b="1" dirty="0" smtClean="0">
                <a:solidFill>
                  <a:srgbClr val="FF0000"/>
                </a:solidFill>
              </a:rPr>
              <a:t> θ</a:t>
            </a:r>
            <a:endParaRPr lang="en-GB" b="1" dirty="0">
              <a:solidFill>
                <a:srgbClr val="FF0000"/>
              </a:solidFill>
              <a:latin typeface="+mj-lt"/>
            </a:endParaRPr>
          </a:p>
        </p:txBody>
      </p:sp>
    </p:spTree>
  </p:cSld>
  <p:clrMapOvr>
    <a:masterClrMapping/>
  </p:clrMapOvr>
  <p:transition spd="slow" advClick="0" advTm="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2000"/>
                                        <p:tgtEl>
                                          <p:spTgt spid="3">
                                            <p:txEl>
                                              <p:pRg st="2" end="2"/>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2000"/>
                                        <p:tgtEl>
                                          <p:spTgt spid="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2000"/>
                                        <p:tgtEl>
                                          <p:spTgt spid="3">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2000"/>
                                        <p:tgtEl>
                                          <p:spTgt spid="3">
                                            <p:txEl>
                                              <p:pRg st="7" end="7"/>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fade">
                                      <p:cBhvr>
                                        <p:cTn id="33"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punam\Desktop\tumblr_o7hsjbuxrC1so2nfmo1_500.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3000">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19200"/>
          </a:xfrm>
        </p:spPr>
        <p:txBody>
          <a:bodyPr>
            <a:noAutofit/>
          </a:bodyPr>
          <a:lstStyle/>
          <a:p>
            <a:r>
              <a:rPr lang="en-GB" sz="8000" dirty="0" smtClean="0">
                <a:solidFill>
                  <a:schemeClr val="tx1"/>
                </a:solidFill>
                <a:latin typeface="Harrington" pitchFamily="82" charset="0"/>
              </a:rPr>
              <a:t>         Graphs</a:t>
            </a:r>
            <a:endParaRPr lang="en-GB" sz="8000" dirty="0">
              <a:solidFill>
                <a:schemeClr val="tx1"/>
              </a:solidFill>
              <a:latin typeface="Harrington" pitchFamily="82" charset="0"/>
            </a:endParaRPr>
          </a:p>
        </p:txBody>
      </p:sp>
      <p:pic>
        <p:nvPicPr>
          <p:cNvPr id="3074" name="Picture 2" descr="C:\Users\punam\Desktop\4-14.gif"/>
          <p:cNvPicPr>
            <a:picLocks noGrp="1" noChangeAspect="1" noChangeArrowheads="1"/>
          </p:cNvPicPr>
          <p:nvPr>
            <p:ph idx="1"/>
          </p:nvPr>
        </p:nvPicPr>
        <p:blipFill>
          <a:blip r:embed="rId2"/>
          <a:srcRect/>
          <a:stretch>
            <a:fillRect/>
          </a:stretch>
        </p:blipFill>
        <p:spPr bwMode="auto">
          <a:xfrm>
            <a:off x="0" y="1219200"/>
            <a:ext cx="9143999" cy="5638800"/>
          </a:xfrm>
          <a:prstGeom prst="rect">
            <a:avLst/>
          </a:prstGeom>
          <a:noFill/>
        </p:spPr>
      </p:pic>
    </p:spTree>
  </p:cSld>
  <p:clrMapOvr>
    <a:masterClrMapping/>
  </p:clrMapOvr>
  <p:transition spd="slow" advClick="0" advTm="3000">
    <p:pull dir="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95400"/>
          </a:xfrm>
        </p:spPr>
        <p:txBody>
          <a:bodyPr>
            <a:normAutofit/>
          </a:bodyPr>
          <a:lstStyle/>
          <a:p>
            <a:r>
              <a:rPr lang="en-GB" sz="6000" b="1" dirty="0" smtClean="0">
                <a:latin typeface="Harrington" pitchFamily="82" charset="0"/>
              </a:rPr>
              <a:t>Trigonometric  Identities</a:t>
            </a:r>
            <a:endParaRPr lang="en-GB" sz="6000" b="1" dirty="0">
              <a:latin typeface="Harrington" pitchFamily="82" charset="0"/>
            </a:endParaRPr>
          </a:p>
        </p:txBody>
      </p:sp>
      <p:sp>
        <p:nvSpPr>
          <p:cNvPr id="3" name="Content Placeholder 2"/>
          <p:cNvSpPr>
            <a:spLocks noGrp="1"/>
          </p:cNvSpPr>
          <p:nvPr>
            <p:ph idx="1"/>
          </p:nvPr>
        </p:nvSpPr>
        <p:spPr>
          <a:xfrm>
            <a:off x="457200" y="1371600"/>
            <a:ext cx="8229600" cy="4953000"/>
          </a:xfrm>
        </p:spPr>
        <p:txBody>
          <a:bodyPr/>
          <a:lstStyle/>
          <a:p>
            <a:pPr>
              <a:buFont typeface="Wingdings" pitchFamily="2" charset="2"/>
              <a:buChar char="Ø"/>
            </a:pPr>
            <a:r>
              <a:rPr lang="en-GB" sz="4000" b="1" dirty="0" smtClean="0">
                <a:solidFill>
                  <a:srgbClr val="00B0F0"/>
                </a:solidFill>
                <a:latin typeface="Algerian" pitchFamily="82" charset="0"/>
              </a:rPr>
              <a:t>Pythagorean  Identities</a:t>
            </a:r>
          </a:p>
          <a:p>
            <a:pPr>
              <a:buFont typeface="Wingdings" pitchFamily="2" charset="2"/>
              <a:buChar char="Ø"/>
            </a:pPr>
            <a:r>
              <a:rPr lang="en-GB" dirty="0" smtClean="0"/>
              <a:t>sin</a:t>
            </a:r>
            <a:r>
              <a:rPr lang="en-GB" baseline="30000" dirty="0" smtClean="0"/>
              <a:t>2</a:t>
            </a:r>
            <a:r>
              <a:rPr lang="en-GB" dirty="0" smtClean="0"/>
              <a:t> </a:t>
            </a:r>
            <a:r>
              <a:rPr lang="el-GR" dirty="0" smtClean="0"/>
              <a:t>θ + </a:t>
            </a:r>
            <a:r>
              <a:rPr lang="en-GB" dirty="0" smtClean="0"/>
              <a:t>cos</a:t>
            </a:r>
            <a:r>
              <a:rPr lang="en-GB" baseline="30000" dirty="0" smtClean="0"/>
              <a:t>2</a:t>
            </a:r>
            <a:r>
              <a:rPr lang="en-GB" dirty="0" smtClean="0"/>
              <a:t> </a:t>
            </a:r>
            <a:r>
              <a:rPr lang="el-GR" dirty="0" smtClean="0"/>
              <a:t>θ = 1</a:t>
            </a:r>
          </a:p>
          <a:p>
            <a:pPr>
              <a:buFont typeface="Wingdings" pitchFamily="2" charset="2"/>
              <a:buChar char="Ø"/>
            </a:pPr>
            <a:r>
              <a:rPr lang="en-GB" dirty="0" smtClean="0"/>
              <a:t>tan</a:t>
            </a:r>
            <a:r>
              <a:rPr lang="en-GB" baseline="30000" dirty="0" smtClean="0"/>
              <a:t>2</a:t>
            </a:r>
            <a:r>
              <a:rPr lang="en-GB" dirty="0" smtClean="0"/>
              <a:t> </a:t>
            </a:r>
            <a:r>
              <a:rPr lang="el-GR" dirty="0" smtClean="0"/>
              <a:t>θ + 1 = </a:t>
            </a:r>
            <a:r>
              <a:rPr lang="en-GB" dirty="0" smtClean="0"/>
              <a:t>sec</a:t>
            </a:r>
            <a:r>
              <a:rPr lang="en-GB" baseline="30000" dirty="0" smtClean="0"/>
              <a:t>2</a:t>
            </a:r>
            <a:r>
              <a:rPr lang="en-GB" dirty="0" smtClean="0"/>
              <a:t> </a:t>
            </a:r>
            <a:r>
              <a:rPr lang="el-GR" dirty="0" smtClean="0"/>
              <a:t>θ</a:t>
            </a:r>
          </a:p>
          <a:p>
            <a:pPr>
              <a:buFont typeface="Wingdings" pitchFamily="2" charset="2"/>
              <a:buChar char="Ø"/>
            </a:pPr>
            <a:r>
              <a:rPr lang="en-GB" dirty="0" smtClean="0"/>
              <a:t>cot</a:t>
            </a:r>
            <a:r>
              <a:rPr lang="en-GB" baseline="30000" dirty="0" smtClean="0"/>
              <a:t>2</a:t>
            </a:r>
            <a:r>
              <a:rPr lang="en-GB" dirty="0" smtClean="0"/>
              <a:t> </a:t>
            </a:r>
            <a:r>
              <a:rPr lang="el-GR" dirty="0" smtClean="0"/>
              <a:t>θ + 1 = </a:t>
            </a:r>
            <a:r>
              <a:rPr lang="en-GB" dirty="0" smtClean="0"/>
              <a:t>csc</a:t>
            </a:r>
            <a:r>
              <a:rPr lang="en-GB" baseline="30000" dirty="0" smtClean="0"/>
              <a:t>2</a:t>
            </a:r>
            <a:r>
              <a:rPr lang="en-GB" dirty="0" smtClean="0"/>
              <a:t> </a:t>
            </a:r>
            <a:r>
              <a:rPr lang="el-GR" dirty="0" smtClean="0"/>
              <a:t>θ</a:t>
            </a:r>
          </a:p>
          <a:p>
            <a:pPr>
              <a:buFont typeface="Wingdings" pitchFamily="2" charset="2"/>
              <a:buChar char="Ø"/>
            </a:pPr>
            <a:r>
              <a:rPr lang="es-ES" dirty="0" smtClean="0"/>
              <a:t>  </a:t>
            </a:r>
            <a:r>
              <a:rPr lang="es-ES" sz="4000" b="1" dirty="0" smtClean="0">
                <a:solidFill>
                  <a:srgbClr val="00B0F0"/>
                </a:solidFill>
                <a:latin typeface="Algerian" pitchFamily="82" charset="0"/>
              </a:rPr>
              <a:t>0dd/ </a:t>
            </a:r>
            <a:r>
              <a:rPr lang="es-ES" sz="4000" b="1" dirty="0" err="1" smtClean="0">
                <a:solidFill>
                  <a:srgbClr val="00B0F0"/>
                </a:solidFill>
                <a:latin typeface="Algerian" pitchFamily="82" charset="0"/>
              </a:rPr>
              <a:t>Even</a:t>
            </a:r>
            <a:r>
              <a:rPr lang="es-ES" sz="4000" b="1" dirty="0" smtClean="0">
                <a:solidFill>
                  <a:srgbClr val="00B0F0"/>
                </a:solidFill>
                <a:latin typeface="Algerian" pitchFamily="82" charset="0"/>
              </a:rPr>
              <a:t>  </a:t>
            </a:r>
            <a:r>
              <a:rPr lang="es-ES" sz="4000" b="1" dirty="0" err="1" smtClean="0">
                <a:solidFill>
                  <a:srgbClr val="00B0F0"/>
                </a:solidFill>
                <a:latin typeface="Algerian" pitchFamily="82" charset="0"/>
              </a:rPr>
              <a:t>Identities</a:t>
            </a:r>
            <a:endParaRPr lang="es-ES" sz="4000" b="1" dirty="0" smtClean="0">
              <a:solidFill>
                <a:srgbClr val="00B0F0"/>
              </a:solidFill>
              <a:latin typeface="Algerian" pitchFamily="82" charset="0"/>
            </a:endParaRPr>
          </a:p>
          <a:p>
            <a:pPr>
              <a:buFont typeface="Wingdings" pitchFamily="2" charset="2"/>
              <a:buChar char="Ø"/>
            </a:pPr>
            <a:r>
              <a:rPr lang="es-ES" dirty="0" smtClean="0"/>
              <a:t>sin (–</a:t>
            </a:r>
            <a:r>
              <a:rPr lang="es-ES" i="1" dirty="0" smtClean="0"/>
              <a:t>x</a:t>
            </a:r>
            <a:r>
              <a:rPr lang="es-ES" dirty="0" smtClean="0"/>
              <a:t>) = –sin </a:t>
            </a:r>
            <a:r>
              <a:rPr lang="es-ES" i="1" dirty="0" smtClean="0"/>
              <a:t>x</a:t>
            </a:r>
            <a:endParaRPr lang="es-ES" dirty="0" smtClean="0"/>
          </a:p>
          <a:p>
            <a:pPr>
              <a:buFont typeface="Wingdings" pitchFamily="2" charset="2"/>
              <a:buChar char="Ø"/>
            </a:pPr>
            <a:r>
              <a:rPr lang="es-ES" dirty="0" smtClean="0"/>
              <a:t>c0s (–</a:t>
            </a:r>
            <a:r>
              <a:rPr lang="es-ES" i="1" dirty="0" smtClean="0"/>
              <a:t>x</a:t>
            </a:r>
            <a:r>
              <a:rPr lang="es-ES" dirty="0" smtClean="0"/>
              <a:t>) = c0s </a:t>
            </a:r>
            <a:r>
              <a:rPr lang="es-ES" i="1" dirty="0" smtClean="0"/>
              <a:t>x</a:t>
            </a:r>
            <a:endParaRPr lang="es-ES" dirty="0" smtClean="0"/>
          </a:p>
          <a:p>
            <a:pPr>
              <a:buFont typeface="Wingdings" pitchFamily="2" charset="2"/>
              <a:buChar char="Ø"/>
            </a:pPr>
            <a:r>
              <a:rPr lang="es-ES" dirty="0" smtClean="0"/>
              <a:t>tan (–</a:t>
            </a:r>
            <a:r>
              <a:rPr lang="es-ES" i="1" dirty="0" smtClean="0"/>
              <a:t>x</a:t>
            </a:r>
            <a:r>
              <a:rPr lang="es-ES" dirty="0" smtClean="0"/>
              <a:t>) = –tan </a:t>
            </a:r>
            <a:r>
              <a:rPr lang="es-ES" i="1" dirty="0" smtClean="0"/>
              <a:t>x</a:t>
            </a:r>
            <a:endParaRPr lang="es-ES" dirty="0" smtClean="0"/>
          </a:p>
          <a:p>
            <a:pPr>
              <a:buNone/>
            </a:pPr>
            <a:endParaRPr lang="en-GB" b="1" dirty="0">
              <a:solidFill>
                <a:srgbClr val="00B0F0"/>
              </a:solidFill>
            </a:endParaRPr>
          </a:p>
        </p:txBody>
      </p:sp>
    </p:spTree>
  </p:cSld>
  <p:clrMapOvr>
    <a:masterClrMapping/>
  </p:clrMapOvr>
  <p:transition spd="slow" advClick="0" advTm="300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wipe(down)">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wipe(down)">
                                      <p:cBhvr>
                                        <p:cTn id="28" dur="500"/>
                                        <p:tgtEl>
                                          <p:spTgt spid="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wipe(down)">
                                      <p:cBhvr>
                                        <p:cTn id="33" dur="500"/>
                                        <p:tgtEl>
                                          <p:spTgt spid="3">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Effect transition="in" filter="wipe(down)">
                                      <p:cBhvr>
                                        <p:cTn id="38" dur="500"/>
                                        <p:tgtEl>
                                          <p:spTgt spid="3">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wipe(down)">
                                      <p:cBhvr>
                                        <p:cTn id="43" dur="500"/>
                                        <p:tgtEl>
                                          <p:spTgt spid="3">
                                            <p:txEl>
                                              <p:pRg st="6" end="6"/>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Effect transition="in" filter="wipe(down)">
                                      <p:cBhvr>
                                        <p:cTn id="4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95400"/>
          </a:xfrm>
        </p:spPr>
        <p:txBody>
          <a:bodyPr>
            <a:noAutofit/>
          </a:bodyPr>
          <a:lstStyle/>
          <a:p>
            <a:r>
              <a:rPr lang="en-GB" sz="6000" dirty="0" smtClean="0">
                <a:solidFill>
                  <a:srgbClr val="C00000"/>
                </a:solidFill>
                <a:latin typeface="Harrington" pitchFamily="82" charset="0"/>
              </a:rPr>
              <a:t>         </a:t>
            </a:r>
            <a:r>
              <a:rPr lang="en-GB" sz="7500" dirty="0" smtClean="0">
                <a:solidFill>
                  <a:srgbClr val="C00000"/>
                </a:solidFill>
                <a:latin typeface="Harrington" pitchFamily="82" charset="0"/>
              </a:rPr>
              <a:t>A-B  Formula</a:t>
            </a:r>
            <a:endParaRPr lang="en-GB" sz="7500" dirty="0">
              <a:solidFill>
                <a:srgbClr val="C00000"/>
              </a:solidFill>
              <a:latin typeface="Harrington" pitchFamily="82" charset="0"/>
            </a:endParaRPr>
          </a:p>
        </p:txBody>
      </p:sp>
      <p:sp>
        <p:nvSpPr>
          <p:cNvPr id="3" name="Content Placeholder 2"/>
          <p:cNvSpPr>
            <a:spLocks noGrp="1"/>
          </p:cNvSpPr>
          <p:nvPr>
            <p:ph idx="1"/>
          </p:nvPr>
        </p:nvSpPr>
        <p:spPr>
          <a:xfrm>
            <a:off x="0" y="1295400"/>
            <a:ext cx="9144000" cy="5562600"/>
          </a:xfrm>
        </p:spPr>
        <p:txBody>
          <a:bodyPr/>
          <a:lstStyle/>
          <a:p>
            <a:pPr>
              <a:buFont typeface="Wingdings" pitchFamily="2" charset="2"/>
              <a:buChar char="Ø"/>
            </a:pPr>
            <a:r>
              <a:rPr lang="en-GB" dirty="0" smtClean="0">
                <a:solidFill>
                  <a:schemeClr val="bg1"/>
                </a:solidFill>
              </a:rPr>
              <a:t>Sin(A+B) = sin A c0s B + c0s A sin B</a:t>
            </a:r>
          </a:p>
          <a:p>
            <a:pPr>
              <a:buFont typeface="Wingdings" pitchFamily="2" charset="2"/>
              <a:buChar char="Ø"/>
            </a:pPr>
            <a:r>
              <a:rPr lang="en-GB" dirty="0" smtClean="0">
                <a:solidFill>
                  <a:schemeClr val="bg1"/>
                </a:solidFill>
              </a:rPr>
              <a:t>Sin(A-B) = sin A c0s B + c0s A sin B</a:t>
            </a:r>
          </a:p>
          <a:p>
            <a:pPr>
              <a:buFont typeface="Wingdings" pitchFamily="2" charset="2"/>
              <a:buChar char="Ø"/>
            </a:pPr>
            <a:endParaRPr lang="en-GB" dirty="0" smtClean="0">
              <a:solidFill>
                <a:schemeClr val="bg1"/>
              </a:solidFill>
            </a:endParaRPr>
          </a:p>
          <a:p>
            <a:pPr>
              <a:buFont typeface="Wingdings" pitchFamily="2" charset="2"/>
              <a:buChar char="Ø"/>
            </a:pPr>
            <a:r>
              <a:rPr lang="en-GB" dirty="0" smtClean="0">
                <a:solidFill>
                  <a:schemeClr val="bg1"/>
                </a:solidFill>
              </a:rPr>
              <a:t>C0s(A+B) = c0s A c0s B – sin A sin B</a:t>
            </a:r>
          </a:p>
          <a:p>
            <a:pPr>
              <a:buFont typeface="Wingdings" pitchFamily="2" charset="2"/>
              <a:buChar char="Ø"/>
            </a:pPr>
            <a:r>
              <a:rPr lang="en-GB" dirty="0" smtClean="0">
                <a:solidFill>
                  <a:schemeClr val="bg1"/>
                </a:solidFill>
              </a:rPr>
              <a:t>C0s(A-B) = c0s A c0s B + sin A sin B</a:t>
            </a:r>
          </a:p>
          <a:p>
            <a:pPr>
              <a:buFont typeface="Wingdings" pitchFamily="2" charset="2"/>
              <a:buChar char="Ø"/>
            </a:pPr>
            <a:endParaRPr lang="en-GB" dirty="0" smtClean="0">
              <a:solidFill>
                <a:schemeClr val="bg1"/>
              </a:solidFill>
            </a:endParaRPr>
          </a:p>
          <a:p>
            <a:pPr>
              <a:buFont typeface="Wingdings" pitchFamily="2" charset="2"/>
              <a:buChar char="Ø"/>
            </a:pPr>
            <a:r>
              <a:rPr lang="en-GB" dirty="0" smtClean="0">
                <a:solidFill>
                  <a:schemeClr val="bg1"/>
                </a:solidFill>
              </a:rPr>
              <a:t>Tan(A+B) = [tan A + tan B]/ [1- tan A tan B]</a:t>
            </a:r>
          </a:p>
          <a:p>
            <a:pPr>
              <a:buFont typeface="Wingdings" pitchFamily="2" charset="2"/>
              <a:buChar char="Ø"/>
            </a:pPr>
            <a:r>
              <a:rPr lang="en-GB" dirty="0" smtClean="0">
                <a:solidFill>
                  <a:schemeClr val="bg1"/>
                </a:solidFill>
              </a:rPr>
              <a:t>Tan(A-B) = [tan A – tan B]/ [1+ tan A tan B]</a:t>
            </a:r>
          </a:p>
          <a:p>
            <a:pPr>
              <a:buFont typeface="Wingdings" pitchFamily="2" charset="2"/>
              <a:buChar char="Ø"/>
            </a:pPr>
            <a:endParaRPr lang="en-GB" dirty="0" smtClean="0">
              <a:solidFill>
                <a:schemeClr val="bg1"/>
              </a:solidFill>
            </a:endParaRPr>
          </a:p>
          <a:p>
            <a:pPr>
              <a:buFont typeface="Wingdings" pitchFamily="2" charset="2"/>
              <a:buChar char="Ø"/>
            </a:pPr>
            <a:r>
              <a:rPr lang="en-GB" dirty="0" smtClean="0">
                <a:solidFill>
                  <a:schemeClr val="bg1"/>
                </a:solidFill>
              </a:rPr>
              <a:t>Cot(A+B) = [cot A cot B - 1]/ [cot B + cot A]</a:t>
            </a:r>
          </a:p>
          <a:p>
            <a:pPr>
              <a:buFont typeface="Wingdings" pitchFamily="2" charset="2"/>
              <a:buChar char="Ø"/>
            </a:pPr>
            <a:r>
              <a:rPr lang="en-GB" dirty="0" smtClean="0">
                <a:solidFill>
                  <a:schemeClr val="bg1"/>
                </a:solidFill>
              </a:rPr>
              <a:t>Cot(A-B) = [cot A cot B + 1]/ [cot B – cot A]</a:t>
            </a:r>
          </a:p>
          <a:p>
            <a:pPr>
              <a:buFont typeface="Wingdings" pitchFamily="2" charset="2"/>
              <a:buChar char="Ø"/>
            </a:pPr>
            <a:endParaRPr lang="en-GB" dirty="0">
              <a:solidFill>
                <a:srgbClr val="FF0000"/>
              </a:solidFill>
            </a:endParaRPr>
          </a:p>
        </p:txBody>
      </p:sp>
    </p:spTree>
  </p:cSld>
  <p:clrMapOvr>
    <a:masterClrMapping/>
  </p:clrMapOvr>
  <p:transition spd="slow" advClick="0" advTm="3000">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2"/>
                                        </p:tgtEl>
                                        <p:attrNameLst>
                                          <p:attrName>ppt_w</p:attrName>
                                        </p:attrNameLst>
                                      </p:cBhvr>
                                      <p:tavLst>
                                        <p:tav tm="0">
                                          <p:val>
                                            <p:strVal val="#ppt_w*.05"/>
                                          </p:val>
                                        </p:tav>
                                        <p:tav tm="100000">
                                          <p:val>
                                            <p:strVal val="#ppt_w"/>
                                          </p:val>
                                        </p:tav>
                                      </p:tavLst>
                                    </p:anim>
                                    <p:anim calcmode="lin" valueType="num">
                                      <p:cBhvr>
                                        <p:cTn id="10" dur="2000" fill="hold"/>
                                        <p:tgtEl>
                                          <p:spTgt spid="2"/>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2"/>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grpId="1"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down)">
                                      <p:cBhvr>
                                        <p:cTn id="19" dur="580">
                                          <p:stCondLst>
                                            <p:cond delay="0"/>
                                          </p:stCondLst>
                                        </p:cTn>
                                        <p:tgtEl>
                                          <p:spTgt spid="2"/>
                                        </p:tgtEl>
                                      </p:cBhvr>
                                    </p:animEffect>
                                    <p:anim calcmode="lin" valueType="num">
                                      <p:cBhvr>
                                        <p:cTn id="20"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5" dur="26">
                                          <p:stCondLst>
                                            <p:cond delay="650"/>
                                          </p:stCondLst>
                                        </p:cTn>
                                        <p:tgtEl>
                                          <p:spTgt spid="2"/>
                                        </p:tgtEl>
                                      </p:cBhvr>
                                      <p:to x="100000" y="60000"/>
                                    </p:animScale>
                                    <p:animScale>
                                      <p:cBhvr>
                                        <p:cTn id="26" dur="166" decel="50000">
                                          <p:stCondLst>
                                            <p:cond delay="676"/>
                                          </p:stCondLst>
                                        </p:cTn>
                                        <p:tgtEl>
                                          <p:spTgt spid="2"/>
                                        </p:tgtEl>
                                      </p:cBhvr>
                                      <p:to x="100000" y="100000"/>
                                    </p:animScale>
                                    <p:animScale>
                                      <p:cBhvr>
                                        <p:cTn id="27" dur="26">
                                          <p:stCondLst>
                                            <p:cond delay="1312"/>
                                          </p:stCondLst>
                                        </p:cTn>
                                        <p:tgtEl>
                                          <p:spTgt spid="2"/>
                                        </p:tgtEl>
                                      </p:cBhvr>
                                      <p:to x="100000" y="80000"/>
                                    </p:animScale>
                                    <p:animScale>
                                      <p:cBhvr>
                                        <p:cTn id="28" dur="166" decel="50000">
                                          <p:stCondLst>
                                            <p:cond delay="1338"/>
                                          </p:stCondLst>
                                        </p:cTn>
                                        <p:tgtEl>
                                          <p:spTgt spid="2"/>
                                        </p:tgtEl>
                                      </p:cBhvr>
                                      <p:to x="100000" y="100000"/>
                                    </p:animScale>
                                    <p:animScale>
                                      <p:cBhvr>
                                        <p:cTn id="29" dur="26">
                                          <p:stCondLst>
                                            <p:cond delay="1642"/>
                                          </p:stCondLst>
                                        </p:cTn>
                                        <p:tgtEl>
                                          <p:spTgt spid="2"/>
                                        </p:tgtEl>
                                      </p:cBhvr>
                                      <p:to x="100000" y="90000"/>
                                    </p:animScale>
                                    <p:animScale>
                                      <p:cBhvr>
                                        <p:cTn id="30" dur="166" decel="50000">
                                          <p:stCondLst>
                                            <p:cond delay="1668"/>
                                          </p:stCondLst>
                                        </p:cTn>
                                        <p:tgtEl>
                                          <p:spTgt spid="2"/>
                                        </p:tgtEl>
                                      </p:cBhvr>
                                      <p:to x="100000" y="100000"/>
                                    </p:animScale>
                                    <p:animScale>
                                      <p:cBhvr>
                                        <p:cTn id="31" dur="26">
                                          <p:stCondLst>
                                            <p:cond delay="1808"/>
                                          </p:stCondLst>
                                        </p:cTn>
                                        <p:tgtEl>
                                          <p:spTgt spid="2"/>
                                        </p:tgtEl>
                                      </p:cBhvr>
                                      <p:to x="100000" y="95000"/>
                                    </p:animScale>
                                    <p:animScale>
                                      <p:cBhvr>
                                        <p:cTn id="32" dur="166" decel="50000">
                                          <p:stCondLst>
                                            <p:cond delay="1834"/>
                                          </p:stCondLst>
                                        </p:cTn>
                                        <p:tgtEl>
                                          <p:spTgt spid="2"/>
                                        </p:tgtEl>
                                      </p:cBhvr>
                                      <p:to x="100000" y="100000"/>
                                    </p:animScale>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Effect transition="in" filter="fade">
                                      <p:cBhvr>
                                        <p:cTn id="37" dur="2000"/>
                                        <p:tgtEl>
                                          <p:spTgt spid="3">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1" end="1"/>
                                            </p:txEl>
                                          </p:spTgt>
                                        </p:tgtEl>
                                        <p:attrNameLst>
                                          <p:attrName>style.visibility</p:attrName>
                                        </p:attrNameLst>
                                      </p:cBhvr>
                                      <p:to>
                                        <p:strVal val="visible"/>
                                      </p:to>
                                    </p:set>
                                    <p:animEffect transition="in" filter="fade">
                                      <p:cBhvr>
                                        <p:cTn id="42" dur="2000"/>
                                        <p:tgtEl>
                                          <p:spTgt spid="3">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3" end="3"/>
                                            </p:txEl>
                                          </p:spTgt>
                                        </p:tgtEl>
                                        <p:attrNameLst>
                                          <p:attrName>style.visibility</p:attrName>
                                        </p:attrNameLst>
                                      </p:cBhvr>
                                      <p:to>
                                        <p:strVal val="visible"/>
                                      </p:to>
                                    </p:set>
                                    <p:animEffect transition="in" filter="fade">
                                      <p:cBhvr>
                                        <p:cTn id="47" dur="2000"/>
                                        <p:tgtEl>
                                          <p:spTgt spid="3">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4" end="4"/>
                                            </p:txEl>
                                          </p:spTgt>
                                        </p:tgtEl>
                                        <p:attrNameLst>
                                          <p:attrName>style.visibility</p:attrName>
                                        </p:attrNameLst>
                                      </p:cBhvr>
                                      <p:to>
                                        <p:strVal val="visible"/>
                                      </p:to>
                                    </p:set>
                                    <p:animEffect transition="in" filter="fade">
                                      <p:cBhvr>
                                        <p:cTn id="52" dur="2000"/>
                                        <p:tgtEl>
                                          <p:spTgt spid="3">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txEl>
                                              <p:pRg st="6" end="6"/>
                                            </p:txEl>
                                          </p:spTgt>
                                        </p:tgtEl>
                                        <p:attrNameLst>
                                          <p:attrName>style.visibility</p:attrName>
                                        </p:attrNameLst>
                                      </p:cBhvr>
                                      <p:to>
                                        <p:strVal val="visible"/>
                                      </p:to>
                                    </p:set>
                                    <p:animEffect transition="in" filter="fade">
                                      <p:cBhvr>
                                        <p:cTn id="57" dur="2000"/>
                                        <p:tgtEl>
                                          <p:spTgt spid="3">
                                            <p:txEl>
                                              <p:pRg st="6" end="6"/>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
                                            <p:txEl>
                                              <p:pRg st="7" end="7"/>
                                            </p:txEl>
                                          </p:spTgt>
                                        </p:tgtEl>
                                        <p:attrNameLst>
                                          <p:attrName>style.visibility</p:attrName>
                                        </p:attrNameLst>
                                      </p:cBhvr>
                                      <p:to>
                                        <p:strVal val="visible"/>
                                      </p:to>
                                    </p:set>
                                    <p:animEffect transition="in" filter="fade">
                                      <p:cBhvr>
                                        <p:cTn id="62" dur="2000"/>
                                        <p:tgtEl>
                                          <p:spTgt spid="3">
                                            <p:txEl>
                                              <p:pRg st="7" end="7"/>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
                                            <p:txEl>
                                              <p:pRg st="9" end="9"/>
                                            </p:txEl>
                                          </p:spTgt>
                                        </p:tgtEl>
                                        <p:attrNameLst>
                                          <p:attrName>style.visibility</p:attrName>
                                        </p:attrNameLst>
                                      </p:cBhvr>
                                      <p:to>
                                        <p:strVal val="visible"/>
                                      </p:to>
                                    </p:set>
                                    <p:animEffect transition="in" filter="fade">
                                      <p:cBhvr>
                                        <p:cTn id="67" dur="2000"/>
                                        <p:tgtEl>
                                          <p:spTgt spid="3">
                                            <p:txEl>
                                              <p:pRg st="9" end="9"/>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
                                            <p:txEl>
                                              <p:pRg st="10" end="10"/>
                                            </p:txEl>
                                          </p:spTgt>
                                        </p:tgtEl>
                                        <p:attrNameLst>
                                          <p:attrName>style.visibility</p:attrName>
                                        </p:attrNameLst>
                                      </p:cBhvr>
                                      <p:to>
                                        <p:strVal val="visible"/>
                                      </p:to>
                                    </p:set>
                                    <p:animEffect transition="in" filter="fade">
                                      <p:cBhvr>
                                        <p:cTn id="72"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duotone>
              <a:prstClr val="black"/>
              <a:schemeClr val="accent1">
                <a:tint val="45000"/>
                <a:satMod val="400000"/>
              </a:schemeClr>
            </a:duotone>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7500" dirty="0" smtClean="0">
                <a:latin typeface="Harrington" pitchFamily="82" charset="0"/>
              </a:rPr>
              <a:t>        C-D  Formula</a:t>
            </a:r>
            <a:endParaRPr lang="en-GB" sz="7500" dirty="0">
              <a:latin typeface="Harrington" pitchFamily="82" charset="0"/>
            </a:endParaRPr>
          </a:p>
        </p:txBody>
      </p:sp>
      <p:sp>
        <p:nvSpPr>
          <p:cNvPr id="3" name="Content Placeholder 2"/>
          <p:cNvSpPr>
            <a:spLocks noGrp="1"/>
          </p:cNvSpPr>
          <p:nvPr>
            <p:ph idx="1"/>
          </p:nvPr>
        </p:nvSpPr>
        <p:spPr>
          <a:xfrm>
            <a:off x="457200" y="2438400"/>
            <a:ext cx="8229600" cy="3886200"/>
          </a:xfrm>
        </p:spPr>
        <p:txBody>
          <a:bodyPr/>
          <a:lstStyle/>
          <a:p>
            <a:pPr>
              <a:buFont typeface="Wingdings" pitchFamily="2" charset="2"/>
              <a:buChar char="Ø"/>
            </a:pPr>
            <a:r>
              <a:rPr lang="en-GB" dirty="0" smtClean="0"/>
              <a:t>sin C + sin D = </a:t>
            </a:r>
            <a:r>
              <a:rPr lang="en-GB" dirty="0" smtClean="0">
                <a:latin typeface="+mj-lt"/>
              </a:rPr>
              <a:t>2</a:t>
            </a:r>
            <a:r>
              <a:rPr lang="en-GB" dirty="0" smtClean="0"/>
              <a:t> sin (C+D</a:t>
            </a:r>
            <a:r>
              <a:rPr lang="en-GB" dirty="0" smtClean="0">
                <a:latin typeface="+mj-lt"/>
              </a:rPr>
              <a:t>)/2 c</a:t>
            </a:r>
            <a:r>
              <a:rPr lang="en-GB" dirty="0" smtClean="0"/>
              <a:t>0</a:t>
            </a:r>
            <a:r>
              <a:rPr lang="en-GB" dirty="0" smtClean="0">
                <a:latin typeface="+mj-lt"/>
              </a:rPr>
              <a:t>s (C-D)/2</a:t>
            </a:r>
          </a:p>
          <a:p>
            <a:pPr>
              <a:buFont typeface="Wingdings" pitchFamily="2" charset="2"/>
              <a:buChar char="Ø"/>
            </a:pPr>
            <a:r>
              <a:rPr lang="en-GB" dirty="0" smtClean="0"/>
              <a:t>Sin C</a:t>
            </a:r>
            <a:r>
              <a:rPr lang="en-GB" dirty="0" smtClean="0">
                <a:latin typeface="+mj-lt"/>
              </a:rPr>
              <a:t> -  s</a:t>
            </a:r>
            <a:r>
              <a:rPr lang="en-GB" dirty="0" smtClean="0"/>
              <a:t>in D = 2 c0s(C+D)/2 sin (C-D)/2</a:t>
            </a:r>
          </a:p>
          <a:p>
            <a:pPr>
              <a:buFont typeface="Wingdings" pitchFamily="2" charset="2"/>
              <a:buChar char="Ø"/>
            </a:pPr>
            <a:endParaRPr lang="en-GB" dirty="0" smtClean="0">
              <a:latin typeface="+mj-lt"/>
            </a:endParaRPr>
          </a:p>
          <a:p>
            <a:pPr>
              <a:buFont typeface="Wingdings" pitchFamily="2" charset="2"/>
              <a:buChar char="Ø"/>
            </a:pPr>
            <a:r>
              <a:rPr lang="en-GB" dirty="0" smtClean="0">
                <a:latin typeface="+mj-lt"/>
              </a:rPr>
              <a:t>Cos C + </a:t>
            </a:r>
            <a:r>
              <a:rPr lang="en-GB" dirty="0" smtClean="0"/>
              <a:t>c0s</a:t>
            </a:r>
            <a:r>
              <a:rPr lang="en-GB" dirty="0" smtClean="0">
                <a:latin typeface="+mj-lt"/>
              </a:rPr>
              <a:t> D = </a:t>
            </a:r>
            <a:r>
              <a:rPr lang="en-GB" dirty="0" smtClean="0"/>
              <a:t>2 c0s(C+D)/2 c0s (C-D)/2</a:t>
            </a:r>
          </a:p>
          <a:p>
            <a:pPr>
              <a:buFont typeface="Wingdings" pitchFamily="2" charset="2"/>
              <a:buChar char="Ø"/>
            </a:pPr>
            <a:r>
              <a:rPr lang="en-GB" dirty="0" smtClean="0">
                <a:latin typeface="+mj-lt"/>
              </a:rPr>
              <a:t>Cos C - </a:t>
            </a:r>
            <a:r>
              <a:rPr lang="en-GB" dirty="0" smtClean="0"/>
              <a:t>c0s</a:t>
            </a:r>
            <a:r>
              <a:rPr lang="en-GB" dirty="0" smtClean="0">
                <a:latin typeface="+mj-lt"/>
              </a:rPr>
              <a:t>  D = -</a:t>
            </a:r>
            <a:r>
              <a:rPr lang="en-GB" dirty="0" smtClean="0"/>
              <a:t>2 sin(C+D)/2 sin(C-D)/2</a:t>
            </a:r>
            <a:endParaRPr lang="en-GB" dirty="0" smtClean="0">
              <a:latin typeface="+mj-lt"/>
            </a:endParaRPr>
          </a:p>
        </p:txBody>
      </p:sp>
    </p:spTree>
  </p:cSld>
  <p:clrMapOvr>
    <a:masterClrMapping/>
  </p:clrMapOvr>
  <p:transition spd="slow" advClick="0" advTm="3000">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447800"/>
          </a:xfrm>
        </p:spPr>
        <p:txBody>
          <a:bodyPr>
            <a:noAutofit/>
          </a:bodyPr>
          <a:lstStyle/>
          <a:p>
            <a:r>
              <a:rPr lang="en-GB" sz="8000" dirty="0" smtClean="0"/>
              <a:t>    </a:t>
            </a:r>
            <a:r>
              <a:rPr lang="en-GB" sz="8000" dirty="0" smtClean="0">
                <a:latin typeface="Harrington" pitchFamily="82" charset="0"/>
              </a:rPr>
              <a:t> 2</a:t>
            </a:r>
            <a:r>
              <a:rPr lang="el-GR" sz="8000" dirty="0" smtClean="0"/>
              <a:t>θ</a:t>
            </a:r>
            <a:r>
              <a:rPr lang="en-GB" sz="8000" dirty="0" smtClean="0"/>
              <a:t>, 3</a:t>
            </a:r>
            <a:r>
              <a:rPr lang="el-GR" sz="8000" dirty="0" smtClean="0"/>
              <a:t>θ </a:t>
            </a:r>
            <a:r>
              <a:rPr lang="en-GB" sz="8000" dirty="0" smtClean="0">
                <a:latin typeface="Harrington" pitchFamily="82" charset="0"/>
              </a:rPr>
              <a:t>Formula</a:t>
            </a:r>
            <a:endParaRPr lang="en-GB" sz="8000" dirty="0">
              <a:latin typeface="Harrington" pitchFamily="82" charset="0"/>
            </a:endParaRPr>
          </a:p>
        </p:txBody>
      </p:sp>
      <p:sp>
        <p:nvSpPr>
          <p:cNvPr id="3" name="Content Placeholder 2"/>
          <p:cNvSpPr>
            <a:spLocks noGrp="1"/>
          </p:cNvSpPr>
          <p:nvPr>
            <p:ph idx="1"/>
          </p:nvPr>
        </p:nvSpPr>
        <p:spPr>
          <a:xfrm>
            <a:off x="0" y="1600200"/>
            <a:ext cx="9144000" cy="5257800"/>
          </a:xfrm>
        </p:spPr>
        <p:txBody>
          <a:bodyPr>
            <a:normAutofit/>
          </a:bodyPr>
          <a:lstStyle/>
          <a:p>
            <a:pPr>
              <a:buFont typeface="Wingdings" pitchFamily="2" charset="2"/>
              <a:buChar char="Ø"/>
            </a:pPr>
            <a:r>
              <a:rPr lang="en-US" dirty="0" smtClean="0">
                <a:ln w="18415" cmpd="sng">
                  <a:solidFill>
                    <a:schemeClr val="tx1"/>
                  </a:solidFill>
                  <a:prstDash val="solid"/>
                </a:ln>
                <a:effectLst>
                  <a:outerShdw blurRad="63500" dir="3600000" algn="tl" rotWithShape="0">
                    <a:srgbClr val="000000">
                      <a:alpha val="70000"/>
                    </a:srgbClr>
                  </a:outerShdw>
                </a:effectLst>
              </a:rPr>
              <a:t>Sin </a:t>
            </a:r>
            <a:r>
              <a:rPr lang="en-US" dirty="0" smtClean="0">
                <a:ln w="18415" cmpd="sng">
                  <a:solidFill>
                    <a:schemeClr val="tx1"/>
                  </a:solidFill>
                  <a:prstDash val="solid"/>
                </a:ln>
                <a:effectLst>
                  <a:outerShdw blurRad="63500" dir="3600000" algn="tl" rotWithShape="0">
                    <a:srgbClr val="000000">
                      <a:alpha val="70000"/>
                    </a:srgbClr>
                  </a:outerShdw>
                </a:effectLst>
                <a:latin typeface="+mj-lt"/>
              </a:rPr>
              <a:t>2</a:t>
            </a:r>
            <a:r>
              <a:rPr lang="el-GR" dirty="0" smtClean="0"/>
              <a:t>θ</a:t>
            </a:r>
            <a:r>
              <a:rPr lang="en-GB" dirty="0" smtClean="0"/>
              <a:t> = 2 sin</a:t>
            </a:r>
            <a:r>
              <a:rPr lang="el-GR" dirty="0" smtClean="0"/>
              <a:t> θ</a:t>
            </a:r>
            <a:r>
              <a:rPr lang="en-GB" dirty="0" smtClean="0"/>
              <a:t> c0s</a:t>
            </a:r>
            <a:r>
              <a:rPr lang="el-GR" dirty="0" smtClean="0"/>
              <a:t> θ</a:t>
            </a:r>
            <a:r>
              <a:rPr lang="en-US" dirty="0" smtClean="0">
                <a:ln w="18415" cmpd="sng">
                  <a:solidFill>
                    <a:schemeClr val="tx1"/>
                  </a:solidFill>
                  <a:prstDash val="solid"/>
                </a:ln>
                <a:effectLst>
                  <a:outerShdw blurRad="63500" dir="3600000" algn="tl" rotWithShape="0">
                    <a:srgbClr val="000000">
                      <a:alpha val="70000"/>
                    </a:srgbClr>
                  </a:outerShdw>
                </a:effectLst>
              </a:rPr>
              <a:t> ,  [2 tan</a:t>
            </a:r>
            <a:r>
              <a:rPr lang="el-GR" dirty="0" smtClean="0"/>
              <a:t> θ</a:t>
            </a:r>
            <a:r>
              <a:rPr lang="en-GB" dirty="0" smtClean="0"/>
              <a:t>]/ 1+ </a:t>
            </a:r>
            <a:r>
              <a:rPr lang="en-GB" dirty="0" smtClean="0">
                <a:latin typeface="+mj-lt"/>
              </a:rPr>
              <a:t>tan</a:t>
            </a:r>
            <a:r>
              <a:rPr lang="en-GB" baseline="30000" dirty="0" smtClean="0">
                <a:latin typeface="+mj-lt"/>
              </a:rPr>
              <a:t>2</a:t>
            </a:r>
            <a:r>
              <a:rPr lang="en-GB" dirty="0" smtClean="0"/>
              <a:t> </a:t>
            </a:r>
            <a:r>
              <a:rPr lang="el-GR" dirty="0" smtClean="0"/>
              <a:t>θ </a:t>
            </a:r>
            <a:endParaRPr lang="en-GB" dirty="0" smtClean="0"/>
          </a:p>
          <a:p>
            <a:pPr>
              <a:buFont typeface="Wingdings" pitchFamily="2" charset="2"/>
              <a:buChar char="Ø"/>
            </a:pPr>
            <a:r>
              <a:rPr lang="en-GB" dirty="0" smtClean="0"/>
              <a:t>Sin </a:t>
            </a:r>
            <a:r>
              <a:rPr lang="en-GB" dirty="0" smtClean="0">
                <a:latin typeface="+mj-lt"/>
              </a:rPr>
              <a:t>3</a:t>
            </a:r>
            <a:r>
              <a:rPr lang="el-GR" sz="2800" dirty="0" smtClean="0"/>
              <a:t>θ</a:t>
            </a:r>
            <a:r>
              <a:rPr lang="en-GB" sz="2800" dirty="0" smtClean="0"/>
              <a:t> = 3 sin </a:t>
            </a:r>
            <a:r>
              <a:rPr lang="el-GR" sz="2800" dirty="0" smtClean="0"/>
              <a:t>θ</a:t>
            </a:r>
            <a:r>
              <a:rPr lang="en-GB" sz="2800" dirty="0" smtClean="0"/>
              <a:t> – 4 sin</a:t>
            </a:r>
            <a:r>
              <a:rPr lang="en-GB" sz="2800" baseline="30000" dirty="0" smtClean="0"/>
              <a:t>3 </a:t>
            </a:r>
            <a:r>
              <a:rPr lang="el-GR" sz="2800" dirty="0" smtClean="0"/>
              <a:t>θ</a:t>
            </a:r>
            <a:endParaRPr lang="en-GB" sz="2800" dirty="0" smtClean="0"/>
          </a:p>
          <a:p>
            <a:pPr>
              <a:buFont typeface="Wingdings" pitchFamily="2" charset="2"/>
              <a:buChar char="Ø"/>
            </a:pPr>
            <a:endParaRPr lang="en-GB" sz="2800" dirty="0" smtClean="0"/>
          </a:p>
          <a:p>
            <a:pPr>
              <a:buFont typeface="Wingdings" pitchFamily="2" charset="2"/>
              <a:buChar char="Ø"/>
            </a:pPr>
            <a:r>
              <a:rPr lang="en-GB" sz="2800" dirty="0" smtClean="0"/>
              <a:t>C0s </a:t>
            </a:r>
            <a:r>
              <a:rPr lang="en-GB" sz="2800" dirty="0" smtClean="0">
                <a:latin typeface="+mj-lt"/>
              </a:rPr>
              <a:t>2</a:t>
            </a:r>
            <a:r>
              <a:rPr lang="el-GR" sz="2800" dirty="0" smtClean="0"/>
              <a:t>θ</a:t>
            </a:r>
            <a:r>
              <a:rPr lang="en-GB" sz="2800" dirty="0" smtClean="0"/>
              <a:t> = </a:t>
            </a:r>
            <a:r>
              <a:rPr lang="en-GB" dirty="0" smtClean="0"/>
              <a:t>cos</a:t>
            </a:r>
            <a:r>
              <a:rPr lang="en-GB" baseline="30000" dirty="0" smtClean="0"/>
              <a:t>2</a:t>
            </a:r>
            <a:r>
              <a:rPr lang="en-GB" dirty="0" smtClean="0"/>
              <a:t> </a:t>
            </a:r>
            <a:r>
              <a:rPr lang="el-GR" dirty="0" smtClean="0"/>
              <a:t>θ</a:t>
            </a:r>
            <a:r>
              <a:rPr lang="en-GB" dirty="0" smtClean="0"/>
              <a:t> - sin</a:t>
            </a:r>
            <a:r>
              <a:rPr lang="en-GB" baseline="30000" dirty="0" smtClean="0"/>
              <a:t>2</a:t>
            </a:r>
            <a:r>
              <a:rPr lang="en-GB" dirty="0" smtClean="0"/>
              <a:t> </a:t>
            </a:r>
            <a:r>
              <a:rPr lang="el-GR" dirty="0" smtClean="0"/>
              <a:t>θ</a:t>
            </a:r>
            <a:r>
              <a:rPr lang="en-GB" dirty="0" smtClean="0"/>
              <a:t> </a:t>
            </a:r>
            <a:r>
              <a:rPr lang="el-GR" dirty="0" smtClean="0"/>
              <a:t> </a:t>
            </a:r>
            <a:r>
              <a:rPr lang="en-GB" dirty="0" smtClean="0"/>
              <a:t>=  2 cos</a:t>
            </a:r>
            <a:r>
              <a:rPr lang="en-GB" baseline="30000" dirty="0" smtClean="0"/>
              <a:t>2</a:t>
            </a:r>
            <a:r>
              <a:rPr lang="en-GB" dirty="0" smtClean="0"/>
              <a:t> </a:t>
            </a:r>
            <a:r>
              <a:rPr lang="el-GR" dirty="0" smtClean="0"/>
              <a:t>θ</a:t>
            </a:r>
            <a:r>
              <a:rPr lang="en-GB" dirty="0" smtClean="0"/>
              <a:t> -1  =  1- 2 sin</a:t>
            </a:r>
            <a:r>
              <a:rPr lang="en-GB" baseline="30000" dirty="0" smtClean="0"/>
              <a:t>2</a:t>
            </a:r>
            <a:r>
              <a:rPr lang="en-GB" dirty="0" smtClean="0"/>
              <a:t> </a:t>
            </a:r>
            <a:r>
              <a:rPr lang="el-GR" dirty="0" smtClean="0"/>
              <a:t>θ</a:t>
            </a:r>
            <a:endParaRPr lang="en-GB" dirty="0" smtClean="0"/>
          </a:p>
          <a:p>
            <a:pPr>
              <a:buNone/>
            </a:pPr>
            <a:r>
              <a:rPr lang="en-GB" dirty="0" smtClean="0"/>
              <a:t>               = 1- tan</a:t>
            </a:r>
            <a:r>
              <a:rPr lang="en-GB" baseline="30000" dirty="0" smtClean="0"/>
              <a:t>2</a:t>
            </a:r>
            <a:r>
              <a:rPr lang="en-GB" dirty="0" smtClean="0"/>
              <a:t> </a:t>
            </a:r>
            <a:r>
              <a:rPr lang="el-GR" dirty="0" smtClean="0"/>
              <a:t>θ </a:t>
            </a:r>
            <a:r>
              <a:rPr lang="en-GB" dirty="0" smtClean="0"/>
              <a:t>/1+ tan</a:t>
            </a:r>
            <a:r>
              <a:rPr lang="en-GB" baseline="30000" dirty="0" smtClean="0"/>
              <a:t>2</a:t>
            </a:r>
            <a:r>
              <a:rPr lang="en-GB" dirty="0" smtClean="0"/>
              <a:t> </a:t>
            </a:r>
            <a:r>
              <a:rPr lang="el-GR" dirty="0" smtClean="0"/>
              <a:t>θ </a:t>
            </a:r>
            <a:endParaRPr lang="en-GB" dirty="0" smtClean="0"/>
          </a:p>
          <a:p>
            <a:pPr>
              <a:buFont typeface="Wingdings" pitchFamily="2" charset="2"/>
              <a:buChar char="Ø"/>
            </a:pPr>
            <a:r>
              <a:rPr lang="en-GB" dirty="0" smtClean="0"/>
              <a:t>Cos </a:t>
            </a:r>
            <a:r>
              <a:rPr lang="en-GB" dirty="0" smtClean="0">
                <a:latin typeface="+mj-lt"/>
              </a:rPr>
              <a:t>3</a:t>
            </a:r>
            <a:r>
              <a:rPr lang="el-GR" sz="2400" dirty="0" smtClean="0"/>
              <a:t>θ</a:t>
            </a:r>
            <a:r>
              <a:rPr lang="en-GB" sz="2400" dirty="0" smtClean="0"/>
              <a:t> = 4 c0s</a:t>
            </a:r>
            <a:r>
              <a:rPr lang="en-GB" sz="2400" baseline="30000" dirty="0" smtClean="0"/>
              <a:t>3 </a:t>
            </a:r>
            <a:r>
              <a:rPr lang="el-GR" sz="2400" dirty="0" smtClean="0"/>
              <a:t>θ</a:t>
            </a:r>
            <a:r>
              <a:rPr lang="en-GB" sz="2400" dirty="0" smtClean="0"/>
              <a:t> – 3 c0s</a:t>
            </a:r>
            <a:r>
              <a:rPr lang="el-GR" sz="2800" dirty="0" smtClean="0"/>
              <a:t> θ</a:t>
            </a:r>
            <a:endParaRPr lang="en-GB" sz="2800" dirty="0" smtClean="0"/>
          </a:p>
          <a:p>
            <a:pPr>
              <a:buFont typeface="Wingdings" pitchFamily="2" charset="2"/>
              <a:buChar char="Ø"/>
            </a:pPr>
            <a:endParaRPr lang="en-GB" sz="2800" dirty="0" smtClean="0"/>
          </a:p>
          <a:p>
            <a:pPr>
              <a:buFont typeface="Wingdings" pitchFamily="2" charset="2"/>
              <a:buChar char="Ø"/>
            </a:pPr>
            <a:r>
              <a:rPr lang="en-GB" sz="2800" dirty="0" smtClean="0"/>
              <a:t>Tan </a:t>
            </a:r>
            <a:r>
              <a:rPr lang="en-GB" sz="2800" dirty="0" smtClean="0">
                <a:latin typeface="+mj-lt"/>
              </a:rPr>
              <a:t>2</a:t>
            </a:r>
            <a:r>
              <a:rPr lang="el-GR" sz="2800" dirty="0" smtClean="0"/>
              <a:t>θ</a:t>
            </a:r>
            <a:r>
              <a:rPr lang="en-GB" sz="2800" dirty="0" smtClean="0"/>
              <a:t> = 2 tan</a:t>
            </a:r>
            <a:r>
              <a:rPr lang="el-GR" sz="2800" dirty="0" smtClean="0"/>
              <a:t>θ</a:t>
            </a:r>
            <a:r>
              <a:rPr lang="en-GB" sz="2800" dirty="0" smtClean="0"/>
              <a:t>/1- tan</a:t>
            </a:r>
            <a:r>
              <a:rPr lang="en-GB" sz="2800" baseline="30000" dirty="0" smtClean="0"/>
              <a:t>2</a:t>
            </a:r>
            <a:r>
              <a:rPr lang="en-GB" sz="2800" dirty="0" smtClean="0"/>
              <a:t> </a:t>
            </a:r>
            <a:r>
              <a:rPr lang="el-GR" sz="2800" dirty="0" smtClean="0"/>
              <a:t>θ</a:t>
            </a:r>
            <a:endParaRPr lang="en-GB" sz="2800" dirty="0" smtClean="0"/>
          </a:p>
          <a:p>
            <a:pPr>
              <a:buFont typeface="Wingdings" pitchFamily="2" charset="2"/>
              <a:buChar char="Ø"/>
            </a:pPr>
            <a:r>
              <a:rPr lang="en-GB" sz="2800" dirty="0" smtClean="0"/>
              <a:t>Tan </a:t>
            </a:r>
            <a:r>
              <a:rPr lang="en-GB" sz="2800" dirty="0" smtClean="0">
                <a:latin typeface="+mj-lt"/>
              </a:rPr>
              <a:t>3</a:t>
            </a:r>
            <a:r>
              <a:rPr lang="el-GR" sz="2800" dirty="0" smtClean="0"/>
              <a:t>θ</a:t>
            </a:r>
            <a:r>
              <a:rPr lang="en-GB" sz="2800" dirty="0" smtClean="0"/>
              <a:t> = 3 tan</a:t>
            </a:r>
            <a:r>
              <a:rPr lang="el-GR" sz="2800" dirty="0" smtClean="0"/>
              <a:t>θ</a:t>
            </a:r>
            <a:r>
              <a:rPr lang="en-GB" sz="2800" dirty="0" smtClean="0"/>
              <a:t> - tan</a:t>
            </a:r>
            <a:r>
              <a:rPr lang="en-GB" sz="2800" baseline="30000" dirty="0" smtClean="0"/>
              <a:t>3 </a:t>
            </a:r>
            <a:r>
              <a:rPr lang="el-GR" sz="2800" dirty="0" smtClean="0"/>
              <a:t>θ</a:t>
            </a:r>
            <a:r>
              <a:rPr lang="en-GB" sz="2800" dirty="0" smtClean="0"/>
              <a:t>/1- 3 tan</a:t>
            </a:r>
            <a:r>
              <a:rPr lang="en-GB" sz="2800" baseline="30000" dirty="0" smtClean="0"/>
              <a:t>2</a:t>
            </a:r>
            <a:r>
              <a:rPr lang="en-GB" sz="2800" dirty="0" smtClean="0"/>
              <a:t> </a:t>
            </a:r>
            <a:r>
              <a:rPr lang="el-GR" sz="2800" dirty="0" smtClean="0"/>
              <a:t>θ </a:t>
            </a:r>
            <a:endParaRPr lang="en-GB" sz="2800" dirty="0" smtClean="0"/>
          </a:p>
          <a:p>
            <a:pPr>
              <a:buFont typeface="Wingdings" pitchFamily="2" charset="2"/>
              <a:buChar char="Ø"/>
            </a:pPr>
            <a:endParaRPr lang="en-GB" dirty="0" smtClean="0"/>
          </a:p>
          <a:p>
            <a:pPr>
              <a:buFont typeface="Wingdings" pitchFamily="2" charset="2"/>
              <a:buChar char="Ø"/>
            </a:pPr>
            <a:endParaRPr lang="en-GB" dirty="0" smtClean="0"/>
          </a:p>
        </p:txBody>
      </p:sp>
    </p:spTree>
  </p:cSld>
  <p:clrMapOvr>
    <a:masterClrMapping/>
  </p:clrMapOvr>
  <p:transition spd="slow" advClick="0" advTm="9000">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20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8000" dirty="0" smtClean="0">
                <a:latin typeface="Harrington" pitchFamily="82" charset="0"/>
              </a:rPr>
              <a:t>Other  Formulae</a:t>
            </a:r>
            <a:endParaRPr lang="en-GB" sz="8000" dirty="0">
              <a:latin typeface="Harrington" pitchFamily="82" charset="0"/>
            </a:endParaRPr>
          </a:p>
        </p:txBody>
      </p:sp>
      <p:sp>
        <p:nvSpPr>
          <p:cNvPr id="3" name="Content Placeholder 2"/>
          <p:cNvSpPr>
            <a:spLocks noGrp="1"/>
          </p:cNvSpPr>
          <p:nvPr>
            <p:ph idx="1"/>
          </p:nvPr>
        </p:nvSpPr>
        <p:spPr>
          <a:xfrm>
            <a:off x="457200" y="2514600"/>
            <a:ext cx="8229600" cy="3810000"/>
          </a:xfrm>
        </p:spPr>
        <p:txBody>
          <a:bodyPr/>
          <a:lstStyle/>
          <a:p>
            <a:pPr>
              <a:buFont typeface="Wingdings" pitchFamily="2" charset="2"/>
              <a:buChar char="Ø"/>
            </a:pPr>
            <a:r>
              <a:rPr lang="en-GB" dirty="0" smtClean="0"/>
              <a:t>Cos(A+B) +c0s(A-B) = 2c0s A c0s B</a:t>
            </a:r>
          </a:p>
          <a:p>
            <a:pPr>
              <a:buFont typeface="Wingdings" pitchFamily="2" charset="2"/>
              <a:buChar char="Ø"/>
            </a:pPr>
            <a:r>
              <a:rPr lang="en-GB" dirty="0" smtClean="0"/>
              <a:t>Cos(A+B) -c0s(A-B) = -2sin A sin B</a:t>
            </a:r>
          </a:p>
          <a:p>
            <a:pPr>
              <a:buFont typeface="Wingdings" pitchFamily="2" charset="2"/>
              <a:buChar char="Ø"/>
            </a:pPr>
            <a:endParaRPr lang="en-GB" dirty="0" smtClean="0"/>
          </a:p>
          <a:p>
            <a:pPr>
              <a:buFont typeface="Wingdings" pitchFamily="2" charset="2"/>
              <a:buChar char="Ø"/>
            </a:pPr>
            <a:r>
              <a:rPr lang="en-GB" dirty="0" smtClean="0"/>
              <a:t>Sin(A+B) +sin(A-B) = 2sin A c0s B</a:t>
            </a:r>
          </a:p>
          <a:p>
            <a:pPr>
              <a:buFont typeface="Wingdings" pitchFamily="2" charset="2"/>
              <a:buChar char="Ø"/>
            </a:pPr>
            <a:r>
              <a:rPr lang="en-GB" dirty="0" smtClean="0"/>
              <a:t>Sin(A+B) –sin(A-B) = 2c0s A sin B</a:t>
            </a:r>
          </a:p>
          <a:p>
            <a:pPr>
              <a:buFont typeface="Wingdings" pitchFamily="2" charset="2"/>
              <a:buChar char="Ø"/>
            </a:pPr>
            <a:endParaRPr lang="en-GB" dirty="0" smtClean="0"/>
          </a:p>
          <a:p>
            <a:pPr>
              <a:buFont typeface="Wingdings" pitchFamily="2" charset="2"/>
              <a:buChar char="Ø"/>
            </a:pPr>
            <a:endParaRPr lang="en-GB" dirty="0" smtClean="0"/>
          </a:p>
          <a:p>
            <a:pPr>
              <a:buFont typeface="Wingdings" pitchFamily="2" charset="2"/>
              <a:buChar char="Ø"/>
            </a:pPr>
            <a:endParaRPr lang="en-GB" dirty="0"/>
          </a:p>
        </p:txBody>
      </p:sp>
    </p:spTree>
  </p:cSld>
  <p:clrMapOvr>
    <a:masterClrMapping/>
  </p:clrMapOvr>
  <p:transition spd="slow" advTm="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 calcmode="lin" valueType="num">
                                      <p:cBhvr additive="base">
                                        <p:cTn id="2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additive="base">
                                        <p:cTn id="2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4099" name="Picture 3" descr="C:\Users\punam\Downloads\formula-picture-law-of-sines2.pn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advClick="0" advTm="3000">
    <p:blind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371600"/>
          </a:xfrm>
        </p:spPr>
        <p:txBody>
          <a:bodyPr>
            <a:normAutofit fontScale="90000"/>
          </a:bodyPr>
          <a:lstStyle/>
          <a:p>
            <a:r>
              <a:rPr lang="en-GB" dirty="0" smtClean="0">
                <a:latin typeface="Harrington" pitchFamily="82" charset="0"/>
              </a:rPr>
              <a:t>             </a:t>
            </a:r>
            <a:r>
              <a:rPr lang="en-GB" sz="10700" dirty="0" smtClean="0">
                <a:solidFill>
                  <a:srgbClr val="002060"/>
                </a:solidFill>
                <a:latin typeface="Harrington" pitchFamily="82" charset="0"/>
              </a:rPr>
              <a:t>Sine  Rule</a:t>
            </a:r>
            <a:endParaRPr lang="en-GB" dirty="0">
              <a:solidFill>
                <a:srgbClr val="002060"/>
              </a:solidFill>
              <a:latin typeface="Harrington" pitchFamily="82" charset="0"/>
            </a:endParaRPr>
          </a:p>
        </p:txBody>
      </p:sp>
      <p:pic>
        <p:nvPicPr>
          <p:cNvPr id="1026" name="Picture 2" descr="C:\Users\punam\Desktop\slide_5 (1).jpg"/>
          <p:cNvPicPr>
            <a:picLocks noGrp="1" noChangeAspect="1" noChangeArrowheads="1"/>
          </p:cNvPicPr>
          <p:nvPr>
            <p:ph idx="1"/>
          </p:nvPr>
        </p:nvPicPr>
        <p:blipFill>
          <a:blip r:embed="rId3"/>
          <a:srcRect/>
          <a:stretch>
            <a:fillRect/>
          </a:stretch>
        </p:blipFill>
        <p:spPr bwMode="auto">
          <a:xfrm>
            <a:off x="0" y="1295401"/>
            <a:ext cx="9143999" cy="5562600"/>
          </a:xfrm>
          <a:prstGeom prst="rect">
            <a:avLst/>
          </a:prstGeom>
          <a:noFill/>
        </p:spPr>
      </p:pic>
    </p:spTree>
  </p:cSld>
  <p:clrMapOvr>
    <a:masterClrMapping/>
  </p:clrMapOvr>
  <p:transition spd="slow" advClick="0" advTm="3000">
    <p:strips dir="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punam\Desktop\law-of-cosines-formula-and-picture2.png"/>
          <p:cNvPicPr>
            <a:picLocks noChangeAspect="1" noChangeArrowheads="1"/>
          </p:cNvPicPr>
          <p:nvPr/>
        </p:nvPicPr>
        <p:blipFill>
          <a:blip r:embed="rId2"/>
          <a:srcRect/>
          <a:stretch>
            <a:fillRect/>
          </a:stretch>
        </p:blipFill>
        <p:spPr bwMode="auto">
          <a:xfrm>
            <a:off x="0" y="0"/>
            <a:ext cx="9143999" cy="6858000"/>
          </a:xfrm>
          <a:prstGeom prst="rect">
            <a:avLst/>
          </a:prstGeom>
          <a:noFill/>
        </p:spPr>
      </p:pic>
    </p:spTree>
  </p:cSld>
  <p:clrMapOvr>
    <a:masterClrMapping/>
  </p:clrMapOvr>
  <p:transition spd="slow" advClick="0" advTm="3000">
    <p:newsfla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punam\Desktop\slide_5.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3000">
    <p:pull dir="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524000"/>
          </a:xfrm>
        </p:spPr>
        <p:txBody>
          <a:bodyPr>
            <a:noAutofit/>
          </a:bodyPr>
          <a:lstStyle/>
          <a:p>
            <a:r>
              <a:rPr lang="en-GB" sz="8000" dirty="0" smtClean="0">
                <a:latin typeface="Harrington" pitchFamily="82" charset="0"/>
              </a:rPr>
              <a:t>General  Solutions</a:t>
            </a:r>
            <a:endParaRPr lang="en-GB" sz="8000" dirty="0">
              <a:latin typeface="Harrington" pitchFamily="82" charset="0"/>
            </a:endParaRPr>
          </a:p>
        </p:txBody>
      </p:sp>
      <p:sp>
        <p:nvSpPr>
          <p:cNvPr id="3" name="Content Placeholder 2"/>
          <p:cNvSpPr>
            <a:spLocks noGrp="1"/>
          </p:cNvSpPr>
          <p:nvPr>
            <p:ph idx="1"/>
          </p:nvPr>
        </p:nvSpPr>
        <p:spPr>
          <a:xfrm>
            <a:off x="0" y="1600200"/>
            <a:ext cx="9144000" cy="5257800"/>
          </a:xfrm>
        </p:spPr>
        <p:txBody>
          <a:bodyPr/>
          <a:lstStyle/>
          <a:p>
            <a:pPr>
              <a:buFont typeface="Wingdings" pitchFamily="2" charset="2"/>
              <a:buChar char="Ø"/>
            </a:pPr>
            <a:r>
              <a:rPr lang="en-GB" dirty="0" smtClean="0"/>
              <a:t>General  solution  of  sin</a:t>
            </a:r>
            <a:r>
              <a:rPr lang="el-GR" sz="2400" dirty="0" smtClean="0"/>
              <a:t> θ</a:t>
            </a:r>
            <a:r>
              <a:rPr lang="en-GB" sz="2400" dirty="0" smtClean="0"/>
              <a:t> = </a:t>
            </a:r>
            <a:r>
              <a:rPr lang="en-GB" sz="2400" dirty="0" smtClean="0">
                <a:latin typeface="+mj-lt"/>
              </a:rPr>
              <a:t>0 , </a:t>
            </a:r>
            <a:r>
              <a:rPr lang="el-GR" sz="2800" dirty="0" smtClean="0"/>
              <a:t>θ</a:t>
            </a:r>
            <a:r>
              <a:rPr lang="en-GB" sz="2800" dirty="0" smtClean="0"/>
              <a:t> = n</a:t>
            </a:r>
            <a:r>
              <a:rPr lang="el-GR" b="1" dirty="0" smtClean="0"/>
              <a:t> π</a:t>
            </a:r>
            <a:r>
              <a:rPr lang="en-GB" b="1" dirty="0" smtClean="0"/>
              <a:t>,  n € Z</a:t>
            </a:r>
          </a:p>
          <a:p>
            <a:pPr>
              <a:buFont typeface="Wingdings" pitchFamily="2" charset="2"/>
              <a:buChar char="Ø"/>
            </a:pPr>
            <a:r>
              <a:rPr lang="en-GB" dirty="0" smtClean="0"/>
              <a:t>General  solution  of  sin </a:t>
            </a:r>
            <a:r>
              <a:rPr lang="el-GR" sz="2800" dirty="0" smtClean="0"/>
              <a:t>θ</a:t>
            </a:r>
            <a:r>
              <a:rPr lang="en-GB" sz="2800" b="1" dirty="0" smtClean="0"/>
              <a:t> = sin</a:t>
            </a:r>
            <a:r>
              <a:rPr lang="el-GR" sz="2800" b="1" dirty="0" smtClean="0"/>
              <a:t>α</a:t>
            </a:r>
            <a:r>
              <a:rPr lang="en-GB" sz="2800" b="1" dirty="0" smtClean="0"/>
              <a:t>, </a:t>
            </a:r>
            <a:r>
              <a:rPr lang="el-GR" sz="2800" dirty="0" smtClean="0"/>
              <a:t>θ</a:t>
            </a:r>
            <a:r>
              <a:rPr lang="en-GB" sz="2800" dirty="0" smtClean="0"/>
              <a:t> = n</a:t>
            </a:r>
            <a:r>
              <a:rPr lang="el-GR" b="1" dirty="0" smtClean="0"/>
              <a:t>π</a:t>
            </a:r>
            <a:r>
              <a:rPr lang="en-GB" b="1" dirty="0" smtClean="0"/>
              <a:t>+(-1)^n</a:t>
            </a:r>
            <a:r>
              <a:rPr lang="el-GR" b="1" dirty="0" smtClean="0"/>
              <a:t>α</a:t>
            </a:r>
            <a:r>
              <a:rPr lang="en-GB" b="1" dirty="0" smtClean="0"/>
              <a:t>, n € Z</a:t>
            </a:r>
          </a:p>
          <a:p>
            <a:pPr>
              <a:buFont typeface="Wingdings" pitchFamily="2" charset="2"/>
              <a:buChar char="Ø"/>
            </a:pPr>
            <a:endParaRPr lang="en-GB" b="1" dirty="0" smtClean="0"/>
          </a:p>
          <a:p>
            <a:pPr>
              <a:buFont typeface="Wingdings" pitchFamily="2" charset="2"/>
              <a:buChar char="Ø"/>
            </a:pPr>
            <a:r>
              <a:rPr lang="en-GB" dirty="0" smtClean="0"/>
              <a:t>General  solution  of  c0s</a:t>
            </a:r>
            <a:r>
              <a:rPr lang="el-GR" sz="2400" dirty="0" smtClean="0"/>
              <a:t> θ</a:t>
            </a:r>
            <a:r>
              <a:rPr lang="en-GB" sz="2400" dirty="0" smtClean="0"/>
              <a:t>  = </a:t>
            </a:r>
            <a:r>
              <a:rPr lang="en-GB" sz="2400" dirty="0" smtClean="0">
                <a:latin typeface="+mj-lt"/>
              </a:rPr>
              <a:t>0</a:t>
            </a:r>
            <a:r>
              <a:rPr lang="en-GB" sz="2400" dirty="0" smtClean="0"/>
              <a:t> , </a:t>
            </a:r>
            <a:r>
              <a:rPr lang="el-GR" sz="2400" dirty="0" smtClean="0"/>
              <a:t>θ</a:t>
            </a:r>
            <a:r>
              <a:rPr lang="en-GB" sz="2400" dirty="0" smtClean="0"/>
              <a:t> =  (2n+1)</a:t>
            </a:r>
            <a:r>
              <a:rPr lang="el-GR" b="1" dirty="0" smtClean="0"/>
              <a:t> π</a:t>
            </a:r>
            <a:r>
              <a:rPr lang="en-GB" b="1" dirty="0" smtClean="0"/>
              <a:t>/2,  n € Z</a:t>
            </a:r>
          </a:p>
          <a:p>
            <a:pPr>
              <a:buFont typeface="Wingdings" pitchFamily="2" charset="2"/>
              <a:buChar char="Ø"/>
            </a:pPr>
            <a:r>
              <a:rPr lang="en-GB" dirty="0" smtClean="0"/>
              <a:t>General  solution  of  c0s</a:t>
            </a:r>
            <a:r>
              <a:rPr lang="en-GB" sz="2800" dirty="0" smtClean="0"/>
              <a:t> </a:t>
            </a:r>
            <a:r>
              <a:rPr lang="el-GR" sz="2400" dirty="0" smtClean="0"/>
              <a:t>θ</a:t>
            </a:r>
            <a:r>
              <a:rPr lang="en-GB" sz="2400" dirty="0" smtClean="0"/>
              <a:t> =  c0s</a:t>
            </a:r>
            <a:r>
              <a:rPr lang="el-GR" sz="2400" dirty="0" smtClean="0"/>
              <a:t>α</a:t>
            </a:r>
            <a:r>
              <a:rPr lang="en-GB" sz="2400" dirty="0" smtClean="0"/>
              <a:t>, </a:t>
            </a:r>
            <a:r>
              <a:rPr lang="el-GR" sz="2400" dirty="0" smtClean="0"/>
              <a:t>θ</a:t>
            </a:r>
            <a:r>
              <a:rPr lang="en-GB" sz="2400" dirty="0" smtClean="0"/>
              <a:t> =  2n</a:t>
            </a:r>
            <a:r>
              <a:rPr lang="el-GR" b="1" dirty="0" smtClean="0"/>
              <a:t> π±α</a:t>
            </a:r>
            <a:r>
              <a:rPr lang="en-GB" b="1" dirty="0" smtClean="0"/>
              <a:t>,  n € Z</a:t>
            </a:r>
          </a:p>
          <a:p>
            <a:pPr>
              <a:buFont typeface="Wingdings" pitchFamily="2" charset="2"/>
              <a:buChar char="Ø"/>
            </a:pPr>
            <a:endParaRPr lang="en-GB" b="1" dirty="0" smtClean="0"/>
          </a:p>
          <a:p>
            <a:pPr>
              <a:buFont typeface="Wingdings" pitchFamily="2" charset="2"/>
              <a:buChar char="Ø"/>
            </a:pPr>
            <a:r>
              <a:rPr lang="en-GB" dirty="0" smtClean="0"/>
              <a:t>General  solution  of  tan</a:t>
            </a:r>
            <a:r>
              <a:rPr lang="el-GR" sz="2800" dirty="0" smtClean="0"/>
              <a:t> </a:t>
            </a:r>
            <a:r>
              <a:rPr lang="el-GR" sz="2400" dirty="0" smtClean="0"/>
              <a:t>θ</a:t>
            </a:r>
            <a:r>
              <a:rPr lang="en-GB" sz="2400" dirty="0" smtClean="0"/>
              <a:t> = </a:t>
            </a:r>
            <a:r>
              <a:rPr lang="en-GB" sz="2400" dirty="0" smtClean="0">
                <a:latin typeface="+mj-lt"/>
              </a:rPr>
              <a:t>0 , </a:t>
            </a:r>
            <a:r>
              <a:rPr lang="el-GR" sz="2800" dirty="0" smtClean="0"/>
              <a:t>θ</a:t>
            </a:r>
            <a:r>
              <a:rPr lang="en-GB" sz="2800" dirty="0" smtClean="0"/>
              <a:t> = n</a:t>
            </a:r>
            <a:r>
              <a:rPr lang="el-GR" dirty="0" smtClean="0"/>
              <a:t> π</a:t>
            </a:r>
            <a:r>
              <a:rPr lang="en-GB" dirty="0" smtClean="0"/>
              <a:t>, n € Z</a:t>
            </a:r>
          </a:p>
          <a:p>
            <a:pPr>
              <a:buFont typeface="Wingdings" pitchFamily="2" charset="2"/>
              <a:buChar char="Ø"/>
            </a:pPr>
            <a:r>
              <a:rPr lang="en-GB" dirty="0" smtClean="0"/>
              <a:t>General  solution  of  tan</a:t>
            </a:r>
            <a:r>
              <a:rPr lang="el-GR" sz="2800" dirty="0" smtClean="0"/>
              <a:t> </a:t>
            </a:r>
            <a:r>
              <a:rPr lang="el-GR" sz="2400" dirty="0" smtClean="0"/>
              <a:t>θ</a:t>
            </a:r>
            <a:r>
              <a:rPr lang="en-GB" sz="2400" dirty="0" smtClean="0"/>
              <a:t> = tan</a:t>
            </a:r>
            <a:r>
              <a:rPr lang="el-GR" sz="2400" dirty="0" smtClean="0"/>
              <a:t>α</a:t>
            </a:r>
            <a:r>
              <a:rPr lang="en-GB" sz="2400" dirty="0" smtClean="0"/>
              <a:t>, </a:t>
            </a:r>
            <a:r>
              <a:rPr lang="el-GR" sz="2400" dirty="0" smtClean="0"/>
              <a:t>θ</a:t>
            </a:r>
            <a:r>
              <a:rPr lang="en-GB" sz="2400" dirty="0" smtClean="0"/>
              <a:t> =  n</a:t>
            </a:r>
            <a:r>
              <a:rPr lang="el-GR" dirty="0" smtClean="0"/>
              <a:t> π</a:t>
            </a:r>
            <a:r>
              <a:rPr lang="en-GB" dirty="0" smtClean="0"/>
              <a:t>+ </a:t>
            </a:r>
            <a:r>
              <a:rPr lang="el-GR" dirty="0" smtClean="0"/>
              <a:t>α</a:t>
            </a:r>
            <a:r>
              <a:rPr lang="en-GB" dirty="0" smtClean="0"/>
              <a:t>, n € Z</a:t>
            </a:r>
          </a:p>
          <a:p>
            <a:pPr>
              <a:buFont typeface="Wingdings" pitchFamily="2" charset="2"/>
              <a:buChar char="Ø"/>
            </a:pPr>
            <a:endParaRPr lang="en-GB" dirty="0"/>
          </a:p>
        </p:txBody>
      </p:sp>
    </p:spTree>
  </p:cSld>
  <p:clrMapOvr>
    <a:masterClrMapping/>
  </p:clrMapOvr>
  <p:transition spd="slow" advClick="0" advTm="3000">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additive="base">
                                        <p:cTn id="30"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 calcmode="lin" valueType="num">
                                      <p:cBhvr additive="base">
                                        <p:cTn id="36"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Applications of trigonometry</a:t>
            </a:r>
            <a:endParaRPr lang="en-US" dirty="0"/>
          </a:p>
        </p:txBody>
      </p:sp>
      <p:sp>
        <p:nvSpPr>
          <p:cNvPr id="3" name="Subtitle 2"/>
          <p:cNvSpPr>
            <a:spLocks noGrp="1"/>
          </p:cNvSpPr>
          <p:nvPr>
            <p:ph type="subTitle" idx="1"/>
          </p:nvPr>
        </p:nvSpPr>
        <p:spPr/>
        <p:txBody>
          <a:bodyPr/>
          <a:lstStyle/>
          <a:p>
            <a:r>
              <a:rPr lang="en-US" dirty="0" smtClean="0"/>
              <a:t>ASTRONOMICAL and ARCHITECTURAL etc.</a:t>
            </a:r>
            <a:endParaRPr lang="en-US" dirty="0"/>
          </a:p>
        </p:txBody>
      </p:sp>
    </p:spTree>
    <p:extLst>
      <p:ext uri="{BB962C8B-B14F-4D97-AF65-F5344CB8AC3E}">
        <p14:creationId xmlns:p14="http://schemas.microsoft.com/office/powerpoint/2010/main" val="1124803275"/>
      </p:ext>
    </p:extLst>
  </p:cSld>
  <p:clrMapOvr>
    <a:masterClrMapping/>
  </p:clrMapOvr>
  <mc:AlternateContent xmlns:mc="http://schemas.openxmlformats.org/markup-compatibility/2006" xmlns:p14="http://schemas.microsoft.com/office/powerpoint/2010/main">
    <mc:Choice Requires="p14">
      <p:transition spd="slow">
        <p14:honeycomb/>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90600"/>
            <a:ext cx="7832910" cy="5257800"/>
          </a:xfrm>
        </p:spPr>
        <p:txBody>
          <a:bodyPr>
            <a:normAutofit/>
          </a:bodyPr>
          <a:lstStyle/>
          <a:p>
            <a:pPr marL="0" indent="0">
              <a:buNone/>
            </a:pPr>
            <a:r>
              <a:rPr lang="en-US" sz="3200" dirty="0" smtClean="0"/>
              <a:t>* The </a:t>
            </a:r>
            <a:r>
              <a:rPr lang="en-US" sz="3200" dirty="0"/>
              <a:t>technique of triangulation is used in astronomy to measure the distance to nearby stars, in </a:t>
            </a:r>
            <a:r>
              <a:rPr lang="en-US" sz="3200" dirty="0" smtClean="0"/>
              <a:t>Geography </a:t>
            </a:r>
            <a:r>
              <a:rPr lang="en-US" sz="3200" dirty="0"/>
              <a:t>to measure distances between landmarks, and in satellite navigation systems</a:t>
            </a:r>
            <a:r>
              <a:rPr lang="en-US" sz="3200" dirty="0" smtClean="0"/>
              <a:t>.</a:t>
            </a:r>
          </a:p>
          <a:p>
            <a:pPr marL="0" indent="0">
              <a:buNone/>
            </a:pPr>
            <a:r>
              <a:rPr lang="en-US" sz="3200" dirty="0"/>
              <a:t> </a:t>
            </a:r>
            <a:r>
              <a:rPr lang="en-US" sz="3200" dirty="0" smtClean="0"/>
              <a:t>* </a:t>
            </a:r>
            <a:r>
              <a:rPr lang="en-US" sz="3200" dirty="0" smtClean="0"/>
              <a:t>The </a:t>
            </a:r>
            <a:r>
              <a:rPr lang="en-US" sz="3200" dirty="0"/>
              <a:t>sine and cosine functions are fundamental to the theory of periodic functions, such as those that describe sound and light waves</a:t>
            </a:r>
            <a:r>
              <a:rPr lang="en-US" sz="3200" dirty="0" smtClean="0"/>
              <a:t>.</a:t>
            </a:r>
            <a:endParaRPr lang="en-US" sz="3200" dirty="0"/>
          </a:p>
        </p:txBody>
      </p:sp>
    </p:spTree>
    <p:extLst>
      <p:ext uri="{BB962C8B-B14F-4D97-AF65-F5344CB8AC3E}">
        <p14:creationId xmlns:p14="http://schemas.microsoft.com/office/powerpoint/2010/main" val="407366959"/>
      </p:ext>
    </p:extLst>
  </p:cSld>
  <p:clrMapOvr>
    <a:masterClrMapping/>
  </p:clrMapOvr>
  <mc:AlternateContent xmlns:mc="http://schemas.openxmlformats.org/markup-compatibility/2006" xmlns:p14="http://schemas.microsoft.com/office/powerpoint/2010/main">
    <mc:Choice Requires="p14">
      <p:transition spd="slow">
        <p14:ferris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143000"/>
          </a:xfrm>
        </p:spPr>
        <p:txBody>
          <a:bodyPr/>
          <a:lstStyle/>
          <a:p>
            <a:endParaRPr lang="en-US" dirty="0"/>
          </a:p>
        </p:txBody>
      </p:sp>
      <p:sp>
        <p:nvSpPr>
          <p:cNvPr id="3" name="Content Placeholder 2"/>
          <p:cNvSpPr>
            <a:spLocks noGrp="1"/>
          </p:cNvSpPr>
          <p:nvPr>
            <p:ph idx="1"/>
          </p:nvPr>
        </p:nvSpPr>
        <p:spPr>
          <a:xfrm>
            <a:off x="457200" y="457200"/>
            <a:ext cx="8229600" cy="5867400"/>
          </a:xfrm>
        </p:spPr>
        <p:txBody>
          <a:bodyPr>
            <a:normAutofit lnSpcReduction="10000"/>
          </a:bodyPr>
          <a:lstStyle/>
          <a:p>
            <a:r>
              <a:rPr lang="en-US" dirty="0"/>
              <a:t>Fields that use trigonometry or trigonometric functions include astronomy (especially for locating apparent positions of celestial objects, in which spherical trigonometry is essential) and hence navigation (on the oceans, in aircraft, and in space), music theory, audio synthesis, acoustics, optics, electronics, biology, medical imaging (CAT scans and ultrasound), pharmacy, chemistry, number theory (and hence cryptology), seismology, meteorology, oceanography, many physical sciences, land surveying and geodesy, architecture, image compression, phonetics, economics, electrical engineering, mechanical engineering, civil engineering, computer graphics, cartography, crystallography and game development.</a:t>
            </a:r>
          </a:p>
          <a:p>
            <a:endParaRPr lang="en-US" dirty="0"/>
          </a:p>
        </p:txBody>
      </p:sp>
    </p:spTree>
    <p:extLst>
      <p:ext uri="{BB962C8B-B14F-4D97-AF65-F5344CB8AC3E}">
        <p14:creationId xmlns:p14="http://schemas.microsoft.com/office/powerpoint/2010/main" val="1122261945"/>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 y="856580"/>
            <a:ext cx="4355919" cy="2950560"/>
          </a:xfrm>
          <a:prstGeom prst="rect">
            <a:avLst/>
          </a:prstGeom>
        </p:spPr>
      </p:pic>
      <p:pic>
        <p:nvPicPr>
          <p:cNvPr id="4" name="Picture 3"/>
          <p:cNvPicPr>
            <a:picLocks noChangeAspect="1"/>
          </p:cNvPicPr>
          <p:nvPr/>
        </p:nvPicPr>
        <p:blipFill>
          <a:blip r:embed="rId3"/>
          <a:stretch>
            <a:fillRect/>
          </a:stretch>
        </p:blipFill>
        <p:spPr>
          <a:xfrm>
            <a:off x="4355920" y="856580"/>
            <a:ext cx="4790488" cy="2950560"/>
          </a:xfrm>
          <a:prstGeom prst="rect">
            <a:avLst/>
          </a:prstGeom>
        </p:spPr>
      </p:pic>
      <p:pic>
        <p:nvPicPr>
          <p:cNvPr id="5" name="Picture 4"/>
          <p:cNvPicPr>
            <a:picLocks noChangeAspect="1"/>
          </p:cNvPicPr>
          <p:nvPr/>
        </p:nvPicPr>
        <p:blipFill>
          <a:blip r:embed="rId4"/>
          <a:stretch>
            <a:fillRect/>
          </a:stretch>
        </p:blipFill>
        <p:spPr>
          <a:xfrm>
            <a:off x="1" y="3807141"/>
            <a:ext cx="9217725" cy="2223264"/>
          </a:xfrm>
          <a:prstGeom prst="rect">
            <a:avLst/>
          </a:prstGeom>
        </p:spPr>
      </p:pic>
    </p:spTree>
    <p:extLst>
      <p:ext uri="{BB962C8B-B14F-4D97-AF65-F5344CB8AC3E}">
        <p14:creationId xmlns:p14="http://schemas.microsoft.com/office/powerpoint/2010/main" val="77791957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827</TotalTime>
  <Words>681</Words>
  <Application>Microsoft Office PowerPoint</Application>
  <PresentationFormat>On-screen Show (4:3)</PresentationFormat>
  <Paragraphs>96</Paragraphs>
  <Slides>25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Algerian</vt:lpstr>
      <vt:lpstr>Calibri</vt:lpstr>
      <vt:lpstr>Constantia</vt:lpstr>
      <vt:lpstr>Harrington</vt:lpstr>
      <vt:lpstr>Wingdings</vt:lpstr>
      <vt:lpstr>Wingdings 2</vt:lpstr>
      <vt:lpstr>Flow</vt:lpstr>
      <vt:lpstr> Trigonometric Functions   </vt:lpstr>
      <vt:lpstr>CONTENTS</vt:lpstr>
      <vt:lpstr>CONTINUED…</vt:lpstr>
      <vt:lpstr>PowerPoint Presentation</vt:lpstr>
      <vt:lpstr>Conversion  of  Angles</vt:lpstr>
      <vt:lpstr>PowerPoint Presentation</vt:lpstr>
      <vt:lpstr>                                               Trigonometric Ratios </vt:lpstr>
      <vt:lpstr>PowerPoint Presentation</vt:lpstr>
      <vt:lpstr>Trigonometric  Ratios</vt:lpstr>
      <vt:lpstr>PowerPoint Presentation</vt:lpstr>
      <vt:lpstr>         Graphs</vt:lpstr>
      <vt:lpstr>Trigonometric  Identities</vt:lpstr>
      <vt:lpstr>         A-B  Formula</vt:lpstr>
      <vt:lpstr>        C-D  Formula</vt:lpstr>
      <vt:lpstr>     2θ, 3θ Formula</vt:lpstr>
      <vt:lpstr>Other  Formulae</vt:lpstr>
      <vt:lpstr>PowerPoint Presentation</vt:lpstr>
      <vt:lpstr>             Sine  Rule</vt:lpstr>
      <vt:lpstr>PowerPoint Presentation</vt:lpstr>
      <vt:lpstr>PowerPoint Presentation</vt:lpstr>
      <vt:lpstr>General  Solutions</vt:lpstr>
      <vt:lpstr>Applications of trigonometry</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Himashu Joshi</cp:lastModifiedBy>
  <cp:revision>100</cp:revision>
  <dcterms:created xsi:type="dcterms:W3CDTF">2006-08-16T00:00:00Z</dcterms:created>
  <dcterms:modified xsi:type="dcterms:W3CDTF">2016-09-20T06:35:19Z</dcterms:modified>
</cp:coreProperties>
</file>